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419" r:id="rId2"/>
    <p:sldId id="381" r:id="rId3"/>
    <p:sldId id="262" r:id="rId4"/>
    <p:sldId id="383" r:id="rId5"/>
    <p:sldId id="263" r:id="rId6"/>
    <p:sldId id="420" r:id="rId7"/>
    <p:sldId id="384" r:id="rId8"/>
    <p:sldId id="265" r:id="rId9"/>
    <p:sldId id="267" r:id="rId10"/>
    <p:sldId id="424" r:id="rId11"/>
    <p:sldId id="405" r:id="rId12"/>
    <p:sldId id="406" r:id="rId13"/>
    <p:sldId id="269" r:id="rId14"/>
    <p:sldId id="402" r:id="rId15"/>
    <p:sldId id="403" r:id="rId16"/>
    <p:sldId id="404" r:id="rId17"/>
    <p:sldId id="387" r:id="rId18"/>
    <p:sldId id="407" r:id="rId19"/>
    <p:sldId id="388" r:id="rId20"/>
    <p:sldId id="411" r:id="rId21"/>
    <p:sldId id="412" r:id="rId22"/>
    <p:sldId id="289" r:id="rId23"/>
    <p:sldId id="389" r:id="rId24"/>
    <p:sldId id="413" r:id="rId25"/>
    <p:sldId id="391" r:id="rId26"/>
    <p:sldId id="392" r:id="rId27"/>
    <p:sldId id="382" r:id="rId28"/>
    <p:sldId id="421" r:id="rId29"/>
    <p:sldId id="425" r:id="rId30"/>
    <p:sldId id="264" r:id="rId31"/>
    <p:sldId id="426" r:id="rId32"/>
    <p:sldId id="399" r:id="rId33"/>
    <p:sldId id="400" r:id="rId34"/>
    <p:sldId id="401" r:id="rId35"/>
    <p:sldId id="278" r:id="rId36"/>
    <p:sldId id="279" r:id="rId37"/>
    <p:sldId id="276" r:id="rId38"/>
    <p:sldId id="280" r:id="rId39"/>
    <p:sldId id="282" r:id="rId40"/>
    <p:sldId id="297" r:id="rId41"/>
    <p:sldId id="283" r:id="rId42"/>
    <p:sldId id="284" r:id="rId43"/>
    <p:sldId id="299" r:id="rId44"/>
    <p:sldId id="286" r:id="rId45"/>
    <p:sldId id="300" r:id="rId46"/>
    <p:sldId id="287" r:id="rId47"/>
    <p:sldId id="288" r:id="rId48"/>
    <p:sldId id="301" r:id="rId49"/>
    <p:sldId id="270"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3366"/>
    <a:srgbClr val="0070C0"/>
    <a:srgbClr val="FFFFFF"/>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47" autoAdjust="0"/>
    <p:restoredTop sz="81573" autoAdjust="0"/>
  </p:normalViewPr>
  <p:slideViewPr>
    <p:cSldViewPr snapToGrid="0">
      <p:cViewPr varScale="1">
        <p:scale>
          <a:sx n="92" d="100"/>
          <a:sy n="92" d="100"/>
        </p:scale>
        <p:origin x="-1068" y="-102"/>
      </p:cViewPr>
      <p:guideLst>
        <p:guide orient="horz" pos="2160"/>
        <p:guide pos="3840"/>
      </p:guideLst>
    </p:cSldViewPr>
  </p:slideViewPr>
  <p:notesTextViewPr>
    <p:cViewPr>
      <p:scale>
        <a:sx n="1" d="1"/>
        <a:sy n="1" d="1"/>
      </p:scale>
      <p:origin x="0" y="0"/>
    </p:cViewPr>
  </p:notesTextViewPr>
  <p:sorterViewPr>
    <p:cViewPr>
      <p:scale>
        <a:sx n="100" d="100"/>
        <a:sy n="100" d="100"/>
      </p:scale>
      <p:origin x="0" y="-25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2021/4/2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cience.sciencemag.org/content/312/5774/745/tab-figures-data#fig-data-figur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http://www.mun.ca/biology/desmid/brian/BIOL2060/BIOL2060-12/12_08.jpg</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a:t>
            </a:fld>
            <a:endParaRPr lang="zh-CN" altLang="en-US"/>
          </a:p>
        </p:txBody>
      </p:sp>
    </p:spTree>
    <p:extLst>
      <p:ext uri="{BB962C8B-B14F-4D97-AF65-F5344CB8AC3E}">
        <p14:creationId xmlns:p14="http://schemas.microsoft.com/office/powerpoint/2010/main" val="3172016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12</a:t>
            </a:fld>
            <a:endParaRPr lang="zh-CN" altLang="en-US"/>
          </a:p>
        </p:txBody>
      </p:sp>
    </p:spTree>
    <p:extLst>
      <p:ext uri="{BB962C8B-B14F-4D97-AF65-F5344CB8AC3E}">
        <p14:creationId xmlns:p14="http://schemas.microsoft.com/office/powerpoint/2010/main" val="3762638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xmlns="" id="{CCF8CFA3-3471-4BDA-82B2-D1E29F8ADD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xmlns="" id="{178A8CFA-59F3-4B48-8D5B-03A78F708F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ctr">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6-3 </a:t>
            </a:r>
            <a:r>
              <a:rPr lang="zh-CN" altLang="en-US" sz="1400" b="1" dirty="0">
                <a:solidFill>
                  <a:srgbClr val="0033CC"/>
                </a:solidFill>
                <a:latin typeface="Arial" panose="020B0604020202020204" pitchFamily="34" charset="0"/>
                <a:ea typeface="微软雅黑" panose="020B0503020204020204" pitchFamily="34" charset="-122"/>
              </a:rPr>
              <a:t>分泌性蛋白的合成与共翻译转运过程图解</a:t>
            </a:r>
          </a:p>
          <a:p>
            <a:pPr algn="ctr">
              <a:lnSpc>
                <a:spcPts val="2400"/>
              </a:lnSpc>
            </a:pPr>
            <a:r>
              <a:rPr lang="zh-CN" altLang="en-US" sz="1200" dirty="0">
                <a:latin typeface="Arial" panose="020B0604020202020204" pitchFamily="34" charset="0"/>
                <a:ea typeface="微软雅黑" panose="020B0503020204020204" pitchFamily="34" charset="-122"/>
              </a:rPr>
              <a:t>表示信号肽、</a:t>
            </a:r>
            <a:r>
              <a:rPr lang="en-US" altLang="zh-CN" sz="1200" dirty="0">
                <a:latin typeface="Arial" panose="020B0604020202020204" pitchFamily="34" charset="0"/>
                <a:ea typeface="微软雅黑" panose="020B0503020204020204" pitchFamily="34" charset="-122"/>
              </a:rPr>
              <a:t>SRP</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SRP </a:t>
            </a:r>
            <a:r>
              <a:rPr lang="zh-CN" altLang="en-US" sz="1200" dirty="0">
                <a:latin typeface="Arial" panose="020B0604020202020204" pitchFamily="34" charset="0"/>
                <a:ea typeface="微软雅黑" panose="020B0503020204020204" pitchFamily="34" charset="-122"/>
              </a:rPr>
              <a:t>受体及移位子之间的相互作用。步骤</a:t>
            </a:r>
            <a:r>
              <a:rPr lang="en-US" altLang="zh-CN" sz="1200" dirty="0">
                <a:latin typeface="Arial" panose="020B0604020202020204" pitchFamily="34" charset="0"/>
                <a:ea typeface="微软雅黑" panose="020B0503020204020204" pitchFamily="34" charset="-122"/>
              </a:rPr>
              <a:t>1 </a:t>
            </a:r>
            <a:r>
              <a:rPr lang="zh-CN" altLang="en-US" sz="1200" dirty="0">
                <a:latin typeface="Arial" panose="020B0604020202020204" pitchFamily="34" charset="0"/>
                <a:ea typeface="微软雅黑" panose="020B0503020204020204" pitchFamily="34" charset="-122"/>
              </a:rPr>
              <a:t>和</a:t>
            </a:r>
            <a:r>
              <a:rPr lang="en-US" altLang="zh-CN" sz="1200" dirty="0">
                <a:latin typeface="Arial" panose="020B0604020202020204" pitchFamily="34" charset="0"/>
                <a:ea typeface="微软雅黑" panose="020B0503020204020204" pitchFamily="34" charset="-122"/>
              </a:rPr>
              <a:t>2</a:t>
            </a:r>
            <a:r>
              <a:rPr lang="zh-CN" altLang="en-US" sz="1200" dirty="0">
                <a:latin typeface="Arial" panose="020B0604020202020204" pitchFamily="34" charset="0"/>
                <a:ea typeface="微软雅黑" panose="020B0503020204020204" pitchFamily="34" charset="-122"/>
              </a:rPr>
              <a:t>：分泌性蛋白合成起始，内质网信号序列合成并被游离的</a:t>
            </a:r>
            <a:r>
              <a:rPr lang="en-US" altLang="zh-CN" sz="1200" dirty="0">
                <a:latin typeface="Arial" panose="020B0604020202020204" pitchFamily="34" charset="0"/>
                <a:ea typeface="微软雅黑" panose="020B0503020204020204" pitchFamily="34" charset="-122"/>
              </a:rPr>
              <a:t>SRP </a:t>
            </a:r>
            <a:r>
              <a:rPr lang="zh-CN" altLang="en-US" sz="1200" dirty="0">
                <a:latin typeface="Arial" panose="020B0604020202020204" pitchFamily="34" charset="0"/>
                <a:ea typeface="微软雅黑" panose="020B0503020204020204" pitchFamily="34" charset="-122"/>
              </a:rPr>
              <a:t>识别；步骤</a:t>
            </a:r>
            <a:r>
              <a:rPr lang="en-US" altLang="zh-CN" sz="1200" dirty="0">
                <a:latin typeface="Arial" panose="020B0604020202020204" pitchFamily="34" charset="0"/>
                <a:ea typeface="微软雅黑" panose="020B0503020204020204" pitchFamily="34" charset="-122"/>
              </a:rPr>
              <a:t>3</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SRP </a:t>
            </a:r>
            <a:r>
              <a:rPr lang="zh-CN" altLang="en-US" sz="1200" dirty="0">
                <a:latin typeface="Arial" panose="020B0604020202020204" pitchFamily="34" charset="0"/>
                <a:ea typeface="微软雅黑" panose="020B0503020204020204" pitchFamily="34" charset="-122"/>
              </a:rPr>
              <a:t>与内质网膜上的</a:t>
            </a:r>
            <a:r>
              <a:rPr lang="en-US" altLang="zh-CN" sz="1200" dirty="0">
                <a:latin typeface="Arial" panose="020B0604020202020204" pitchFamily="34" charset="0"/>
                <a:ea typeface="微软雅黑" panose="020B0503020204020204" pitchFamily="34" charset="-122"/>
              </a:rPr>
              <a:t>SRP </a:t>
            </a:r>
            <a:r>
              <a:rPr lang="zh-CN" altLang="en-US" sz="1200" dirty="0">
                <a:latin typeface="Arial" panose="020B0604020202020204" pitchFamily="34" charset="0"/>
                <a:ea typeface="微软雅黑" panose="020B0503020204020204" pitchFamily="34" charset="-122"/>
              </a:rPr>
              <a:t>受体结合，引导核糖体</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新生肽链复合物附着到内质网膜上，</a:t>
            </a:r>
            <a:r>
              <a:rPr lang="en-US" altLang="zh-CN" sz="1200" dirty="0">
                <a:latin typeface="Arial" panose="020B0604020202020204" pitchFamily="34" charset="0"/>
                <a:ea typeface="微软雅黑" panose="020B0503020204020204" pitchFamily="34" charset="-122"/>
              </a:rPr>
              <a:t>SRP/SRP </a:t>
            </a:r>
            <a:r>
              <a:rPr lang="zh-CN" altLang="en-US" sz="1200" dirty="0">
                <a:latin typeface="Arial" panose="020B0604020202020204" pitchFamily="34" charset="0"/>
                <a:ea typeface="微软雅黑" panose="020B0503020204020204" pitchFamily="34" charset="-122"/>
              </a:rPr>
              <a:t>受体的结合被其结合的</a:t>
            </a:r>
            <a:r>
              <a:rPr lang="en-US" altLang="zh-CN" sz="1200" dirty="0">
                <a:latin typeface="Arial" panose="020B0604020202020204" pitchFamily="34" charset="0"/>
                <a:ea typeface="微软雅黑" panose="020B0503020204020204" pitchFamily="34" charset="-122"/>
              </a:rPr>
              <a:t>GTP </a:t>
            </a:r>
            <a:r>
              <a:rPr lang="zh-CN" altLang="en-US" sz="1200" dirty="0">
                <a:latin typeface="Arial" panose="020B0604020202020204" pitchFamily="34" charset="0"/>
                <a:ea typeface="微软雅黑" panose="020B0503020204020204" pitchFamily="34" charset="-122"/>
              </a:rPr>
              <a:t>所强化；步骤</a:t>
            </a:r>
            <a:r>
              <a:rPr lang="en-US" altLang="zh-CN" sz="1200" dirty="0">
                <a:latin typeface="Arial" panose="020B0604020202020204" pitchFamily="34" charset="0"/>
                <a:ea typeface="微软雅黑" panose="020B0503020204020204" pitchFamily="34" charset="-122"/>
              </a:rPr>
              <a:t>4</a:t>
            </a:r>
            <a:r>
              <a:rPr lang="zh-CN" altLang="en-US" sz="1200" dirty="0">
                <a:latin typeface="Arial" panose="020B0604020202020204" pitchFamily="34" charset="0"/>
                <a:ea typeface="微软雅黑" panose="020B0503020204020204" pitchFamily="34" charset="-122"/>
              </a:rPr>
              <a:t>：核糖体</a:t>
            </a:r>
            <a:r>
              <a:rPr lang="en-US" altLang="zh-CN" sz="1200" dirty="0">
                <a:latin typeface="Arial" panose="020B0604020202020204" pitchFamily="34" charset="0"/>
                <a:ea typeface="微软雅黑" panose="020B0503020204020204" pitchFamily="34" charset="-122"/>
              </a:rPr>
              <a:t>/ </a:t>
            </a:r>
            <a:r>
              <a:rPr lang="zh-CN" altLang="en-US" sz="1200" dirty="0">
                <a:latin typeface="Arial" panose="020B0604020202020204" pitchFamily="34" charset="0"/>
                <a:ea typeface="微软雅黑" panose="020B0503020204020204" pitchFamily="34" charset="-122"/>
              </a:rPr>
              <a:t>新生肽与内质网膜的移位子（</a:t>
            </a:r>
            <a:r>
              <a:rPr lang="en-US" altLang="zh-CN" sz="1200" dirty="0" err="1">
                <a:latin typeface="Arial" panose="020B0604020202020204" pitchFamily="34" charset="0"/>
                <a:ea typeface="微软雅黑" panose="020B0503020204020204" pitchFamily="34" charset="-122"/>
              </a:rPr>
              <a:t>translocon</a:t>
            </a:r>
            <a:r>
              <a:rPr lang="zh-CN" altLang="en-US" sz="1200" dirty="0">
                <a:latin typeface="Arial" panose="020B0604020202020204" pitchFamily="34" charset="0"/>
                <a:ea typeface="微软雅黑" panose="020B0503020204020204" pitchFamily="34" charset="-122"/>
              </a:rPr>
              <a:t>）结合，伴随</a:t>
            </a:r>
            <a:r>
              <a:rPr lang="en-US" altLang="zh-CN" sz="1200" dirty="0">
                <a:latin typeface="Arial" panose="020B0604020202020204" pitchFamily="34" charset="0"/>
                <a:ea typeface="微软雅黑" panose="020B0503020204020204" pitchFamily="34" charset="-122"/>
              </a:rPr>
              <a:t>GTP </a:t>
            </a:r>
            <a:r>
              <a:rPr lang="zh-CN" altLang="en-US" sz="1200" dirty="0">
                <a:latin typeface="Arial" panose="020B0604020202020204" pitchFamily="34" charset="0"/>
                <a:ea typeface="微软雅黑" panose="020B0503020204020204" pitchFamily="34" charset="-122"/>
              </a:rPr>
              <a:t>水解，信号识别颗与相应受体解离，返回细胞质基质中重复使用，肽链又开始延伸，通过移位子以袢环的形式进入内质网腔中；步骤</a:t>
            </a:r>
            <a:r>
              <a:rPr lang="en-US" altLang="zh-CN" sz="1200" dirty="0">
                <a:latin typeface="Arial" panose="020B0604020202020204" pitchFamily="34" charset="0"/>
                <a:ea typeface="微软雅黑" panose="020B0503020204020204" pitchFamily="34" charset="-122"/>
              </a:rPr>
              <a:t>5</a:t>
            </a:r>
            <a:r>
              <a:rPr lang="zh-CN" altLang="en-US" sz="1200" dirty="0">
                <a:latin typeface="Arial" panose="020B0604020202020204" pitchFamily="34" charset="0"/>
                <a:ea typeface="微软雅黑" panose="020B0503020204020204" pitchFamily="34" charset="-122"/>
              </a:rPr>
              <a:t>：进入内质网腔内的新生肽链其信号序列被信号肽酶切割降解；步骤</a:t>
            </a:r>
            <a:r>
              <a:rPr lang="en-US" altLang="zh-CN" sz="1200" dirty="0">
                <a:latin typeface="Arial" panose="020B0604020202020204" pitchFamily="34" charset="0"/>
                <a:ea typeface="微软雅黑" panose="020B0503020204020204" pitchFamily="34" charset="-122"/>
              </a:rPr>
              <a:t>6</a:t>
            </a:r>
            <a:r>
              <a:rPr lang="zh-CN" altLang="en-US" sz="1200" dirty="0">
                <a:latin typeface="Arial" panose="020B0604020202020204" pitchFamily="34" charset="0"/>
                <a:ea typeface="微软雅黑" panose="020B0503020204020204" pitchFamily="34" charset="-122"/>
              </a:rPr>
              <a:t>：新生肽链继续延伸，直至多肽链的合成结束；步骤</a:t>
            </a:r>
            <a:r>
              <a:rPr lang="en-US" altLang="zh-CN" sz="1200" dirty="0">
                <a:latin typeface="Arial" panose="020B0604020202020204" pitchFamily="34" charset="0"/>
                <a:ea typeface="微软雅黑" panose="020B0503020204020204" pitchFamily="34" charset="-122"/>
              </a:rPr>
              <a:t>7 </a:t>
            </a:r>
            <a:r>
              <a:rPr lang="zh-CN" altLang="en-US" sz="1200" dirty="0">
                <a:latin typeface="Arial" panose="020B0604020202020204" pitchFamily="34" charset="0"/>
                <a:ea typeface="微软雅黑" panose="020B0503020204020204" pitchFamily="34" charset="-122"/>
              </a:rPr>
              <a:t>和</a:t>
            </a:r>
            <a:r>
              <a:rPr lang="en-US" altLang="zh-CN" sz="1200" dirty="0">
                <a:latin typeface="Arial" panose="020B0604020202020204" pitchFamily="34" charset="0"/>
                <a:ea typeface="微软雅黑" panose="020B0503020204020204" pitchFamily="34" charset="-122"/>
              </a:rPr>
              <a:t>8</a:t>
            </a:r>
            <a:r>
              <a:rPr lang="zh-CN" altLang="en-US" sz="1200" dirty="0">
                <a:latin typeface="Arial" panose="020B0604020202020204" pitchFamily="34" charset="0"/>
                <a:ea typeface="微软雅黑" panose="020B0503020204020204" pitchFamily="34" charset="-122"/>
              </a:rPr>
              <a:t>：蛋白质进入腔内并折叠，核糖体释放，移位子关闭</a:t>
            </a:r>
          </a:p>
        </p:txBody>
      </p:sp>
      <p:sp>
        <p:nvSpPr>
          <p:cNvPr id="18436" name="灯片编号占位符 3">
            <a:extLst>
              <a:ext uri="{FF2B5EF4-FFF2-40B4-BE49-F238E27FC236}">
                <a16:creationId xmlns:a16="http://schemas.microsoft.com/office/drawing/2014/main" xmlns="" id="{9E81DC22-308E-4085-84B8-F3158347AD2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7EF5DD-6A4E-44A4-B175-1761CA22465F}" type="slidenum">
              <a:rPr lang="zh-CN" altLang="en-US" smtClean="0"/>
              <a:pPr>
                <a:spcBef>
                  <a:spcPct val="0"/>
                </a:spcBef>
              </a:pPr>
              <a:t>13</a:t>
            </a:fld>
            <a:endParaRPr lang="zh-CN" altLang="en-US"/>
          </a:p>
        </p:txBody>
      </p:sp>
    </p:spTree>
    <p:extLst>
      <p:ext uri="{BB962C8B-B14F-4D97-AF65-F5344CB8AC3E}">
        <p14:creationId xmlns:p14="http://schemas.microsoft.com/office/powerpoint/2010/main" val="157125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xmlns="" id="{ED0B103C-D0B9-4182-BBFA-DB330BDA530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xmlns="" id="{365301CD-A8EC-468A-9CC6-1A64B3C66EE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蛋白质首先在细胞质基质游离核糖体上起始合成， 当多肽链延伸至</a:t>
            </a:r>
            <a:r>
              <a:rPr lang="en-US" altLang="zh-CN" dirty="0"/>
              <a:t>80 </a:t>
            </a:r>
            <a:r>
              <a:rPr lang="zh-CN" altLang="en-US" dirty="0"/>
              <a:t>个左右氨基酸残基时，</a:t>
            </a:r>
            <a:r>
              <a:rPr lang="en-US" altLang="zh-CN" dirty="0"/>
              <a:t>N </a:t>
            </a:r>
            <a:r>
              <a:rPr lang="zh-CN" altLang="en-US" dirty="0"/>
              <a:t>端的内质 网信号序列暴露出核糖体并与信号识别颗粒结合，导致 肽链延伸暂时停止，防止新生肽</a:t>
            </a:r>
            <a:r>
              <a:rPr lang="en-US" altLang="zh-CN" dirty="0"/>
              <a:t>N </a:t>
            </a:r>
            <a:r>
              <a:rPr lang="zh-CN" altLang="en-US" dirty="0"/>
              <a:t>端损伤和成熟前折叠 （图</a:t>
            </a:r>
            <a:r>
              <a:rPr lang="en-US" altLang="zh-CN" dirty="0"/>
              <a:t>8</a:t>
            </a:r>
            <a:r>
              <a:rPr lang="zh-CN" altLang="en-US" dirty="0"/>
              <a:t>－</a:t>
            </a:r>
            <a:r>
              <a:rPr lang="en-US" altLang="zh-CN" dirty="0"/>
              <a:t>3 </a:t>
            </a:r>
            <a:r>
              <a:rPr lang="zh-CN" altLang="en-US" dirty="0"/>
              <a:t>步骤</a:t>
            </a:r>
            <a:r>
              <a:rPr lang="en-US" altLang="zh-CN" dirty="0"/>
              <a:t>1 </a:t>
            </a:r>
            <a:r>
              <a:rPr lang="zh-CN" altLang="en-US" dirty="0"/>
              <a:t>和</a:t>
            </a:r>
            <a:r>
              <a:rPr lang="en-US" altLang="zh-CN" dirty="0"/>
              <a:t>2</a:t>
            </a:r>
            <a:r>
              <a:rPr lang="zh-CN" altLang="en-US" dirty="0"/>
              <a:t>），直至信号识别颗粒与内质网膜上 的</a:t>
            </a:r>
            <a:r>
              <a:rPr lang="en-US" altLang="zh-CN" dirty="0"/>
              <a:t>SRP </a:t>
            </a:r>
            <a:r>
              <a:rPr lang="zh-CN" altLang="en-US" dirty="0"/>
              <a:t>受体结合（图</a:t>
            </a:r>
            <a:r>
              <a:rPr lang="en-US" altLang="zh-CN" dirty="0"/>
              <a:t>8</a:t>
            </a:r>
            <a:r>
              <a:rPr lang="zh-CN" altLang="en-US" dirty="0"/>
              <a:t>－</a:t>
            </a:r>
            <a:r>
              <a:rPr lang="en-US" altLang="zh-CN" dirty="0"/>
              <a:t>3 </a:t>
            </a:r>
            <a:r>
              <a:rPr lang="zh-CN" altLang="en-US" dirty="0"/>
              <a:t>步骤</a:t>
            </a:r>
            <a:r>
              <a:rPr lang="en-US" altLang="zh-CN" dirty="0"/>
              <a:t>3</a:t>
            </a:r>
            <a:r>
              <a:rPr lang="zh-CN" altLang="en-US" dirty="0"/>
              <a:t>），这种结合的相互作 用被</a:t>
            </a:r>
            <a:r>
              <a:rPr lang="en-US" altLang="zh-CN" dirty="0"/>
              <a:t>GTP </a:t>
            </a:r>
            <a:r>
              <a:rPr lang="zh-CN" altLang="en-US" dirty="0"/>
              <a:t>与</a:t>
            </a:r>
            <a:r>
              <a:rPr lang="en-US" altLang="zh-CN" dirty="0"/>
              <a:t>SRP </a:t>
            </a:r>
            <a:r>
              <a:rPr lang="zh-CN" altLang="en-US" dirty="0"/>
              <a:t>和</a:t>
            </a:r>
            <a:r>
              <a:rPr lang="en-US" altLang="zh-CN" dirty="0"/>
              <a:t>SRP </a:t>
            </a:r>
            <a:r>
              <a:rPr lang="zh-CN" altLang="en-US" dirty="0"/>
              <a:t>受体（</a:t>
            </a:r>
            <a:r>
              <a:rPr lang="en-US" altLang="zh-CN" dirty="0"/>
              <a:t>DP</a:t>
            </a:r>
            <a:r>
              <a:rPr lang="zh-CN" altLang="en-US" dirty="0"/>
              <a:t>）的结合所强化。核 糖体</a:t>
            </a:r>
            <a:r>
              <a:rPr lang="en-US" altLang="zh-CN" dirty="0"/>
              <a:t>/ </a:t>
            </a:r>
            <a:r>
              <a:rPr lang="zh-CN" altLang="en-US" dirty="0"/>
              <a:t>新生肽与内质网膜的移位子（</a:t>
            </a:r>
            <a:r>
              <a:rPr lang="en-US" altLang="zh-CN" dirty="0" err="1"/>
              <a:t>translocon</a:t>
            </a:r>
            <a:r>
              <a:rPr lang="zh-CN" altLang="en-US" dirty="0"/>
              <a:t>）结合， 信号识别颗粒脱离了信号序列和核糖体，返回细胞质基 质中重复使用，肽链又开始延伸。以环化构象存在的信 号肽与移位子组分结合并使孔道打开，信号肽穿入内质 网膜并引导肽链以袢环的形式进入内质网腔中，这是一 个耗能过程（图</a:t>
            </a:r>
            <a:r>
              <a:rPr lang="en-US" altLang="zh-CN" dirty="0"/>
              <a:t>8</a:t>
            </a:r>
            <a:r>
              <a:rPr lang="zh-CN" altLang="en-US" dirty="0"/>
              <a:t>－</a:t>
            </a:r>
            <a:r>
              <a:rPr lang="en-US" altLang="zh-CN" dirty="0"/>
              <a:t>3 </a:t>
            </a:r>
            <a:r>
              <a:rPr lang="zh-CN" altLang="en-US" dirty="0"/>
              <a:t>步骤</a:t>
            </a:r>
            <a:r>
              <a:rPr lang="en-US" altLang="zh-CN" dirty="0"/>
              <a:t>4</a:t>
            </a:r>
            <a:r>
              <a:rPr lang="zh-CN" altLang="en-US" dirty="0"/>
              <a:t>）。与此同时，腔面上的信 号肽酶切除信号肽并快速使之降解（图</a:t>
            </a:r>
            <a:r>
              <a:rPr lang="en-US" altLang="zh-CN" dirty="0"/>
              <a:t>8</a:t>
            </a:r>
            <a:r>
              <a:rPr lang="zh-CN" altLang="en-US" dirty="0"/>
              <a:t>－</a:t>
            </a:r>
            <a:r>
              <a:rPr lang="en-US" altLang="zh-CN" dirty="0"/>
              <a:t>3 </a:t>
            </a:r>
            <a:r>
              <a:rPr lang="zh-CN" altLang="en-US" dirty="0"/>
              <a:t>步骤</a:t>
            </a:r>
            <a:r>
              <a:rPr lang="en-US" altLang="zh-CN" dirty="0"/>
              <a:t>5</a:t>
            </a:r>
            <a:r>
              <a:rPr lang="zh-CN" altLang="en-US" dirty="0"/>
              <a:t>）。 肽链继续延伸（图</a:t>
            </a:r>
            <a:r>
              <a:rPr lang="en-US" altLang="zh-CN" dirty="0"/>
              <a:t>8</a:t>
            </a:r>
            <a:r>
              <a:rPr lang="zh-CN" altLang="en-US" dirty="0"/>
              <a:t>－</a:t>
            </a:r>
            <a:r>
              <a:rPr lang="en-US" altLang="zh-CN" dirty="0"/>
              <a:t>3 </a:t>
            </a:r>
            <a:r>
              <a:rPr lang="zh-CN" altLang="en-US" dirty="0"/>
              <a:t>步骤</a:t>
            </a:r>
            <a:r>
              <a:rPr lang="en-US" altLang="zh-CN" dirty="0"/>
              <a:t>6</a:t>
            </a:r>
            <a:r>
              <a:rPr lang="zh-CN" altLang="en-US" dirty="0"/>
              <a:t>），直至完成整个多肽链 的合成，蛋白质进入腔内并折叠，核糖体释放，移位子 关闭（图</a:t>
            </a:r>
            <a:r>
              <a:rPr lang="en-US" altLang="zh-CN" dirty="0"/>
              <a:t>8</a:t>
            </a:r>
            <a:r>
              <a:rPr lang="zh-CN" altLang="en-US" dirty="0"/>
              <a:t>－</a:t>
            </a:r>
            <a:r>
              <a:rPr lang="en-US" altLang="zh-CN" dirty="0"/>
              <a:t>3 </a:t>
            </a:r>
            <a:r>
              <a:rPr lang="zh-CN" altLang="en-US" dirty="0"/>
              <a:t>步骤</a:t>
            </a:r>
            <a:r>
              <a:rPr lang="en-US" altLang="zh-CN" dirty="0"/>
              <a:t>7 </a:t>
            </a:r>
            <a:r>
              <a:rPr lang="zh-CN" altLang="en-US" dirty="0"/>
              <a:t>和</a:t>
            </a:r>
            <a:r>
              <a:rPr lang="en-US" altLang="zh-CN" dirty="0"/>
              <a:t>8</a:t>
            </a:r>
            <a:r>
              <a:rPr lang="zh-CN" altLang="en-US" dirty="0"/>
              <a:t>）</a:t>
            </a:r>
          </a:p>
          <a:p>
            <a:endParaRPr lang="zh-CN" altLang="en-US" dirty="0"/>
          </a:p>
        </p:txBody>
      </p:sp>
      <p:sp>
        <p:nvSpPr>
          <p:cNvPr id="30724" name="灯片编号占位符 3">
            <a:extLst>
              <a:ext uri="{FF2B5EF4-FFF2-40B4-BE49-F238E27FC236}">
                <a16:creationId xmlns:a16="http://schemas.microsoft.com/office/drawing/2014/main" xmlns="" id="{F78D232C-341B-4BB8-8B1A-451E5AF3E7E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1F503C5-737C-4B2E-B85E-EDF527E94C4A}" type="slidenum">
              <a:rPr lang="zh-CN" altLang="en-US" smtClean="0"/>
              <a:pPr/>
              <a:t>14</a:t>
            </a:fld>
            <a:endParaRPr lang="zh-CN" altLang="en-US"/>
          </a:p>
        </p:txBody>
      </p:sp>
    </p:spTree>
    <p:extLst>
      <p:ext uri="{BB962C8B-B14F-4D97-AF65-F5344CB8AC3E}">
        <p14:creationId xmlns:p14="http://schemas.microsoft.com/office/powerpoint/2010/main" val="559251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xmlns="" id="{B56C9597-62DE-4EE7-B481-DFB25EF9A12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a:extLst>
              <a:ext uri="{FF2B5EF4-FFF2-40B4-BE49-F238E27FC236}">
                <a16:creationId xmlns:a16="http://schemas.microsoft.com/office/drawing/2014/main" xmlns="" id="{57AEC047-2228-4D11-AF59-C9EA03E67D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蛋白质首先在细胞质基质游离核糖体上起始合成， 当多肽链延伸至</a:t>
            </a:r>
            <a:r>
              <a:rPr lang="en-US" altLang="zh-CN"/>
              <a:t>80 </a:t>
            </a:r>
            <a:r>
              <a:rPr lang="zh-CN" altLang="en-US"/>
              <a:t>个左右氨基酸残基时，</a:t>
            </a:r>
            <a:r>
              <a:rPr lang="en-US" altLang="zh-CN"/>
              <a:t>N </a:t>
            </a:r>
            <a:r>
              <a:rPr lang="zh-CN" altLang="en-US"/>
              <a:t>端的内质 网信号序列暴露出核糖体并与信号识别颗粒结合，导致 肽链延伸暂时停止，防止新生肽</a:t>
            </a:r>
            <a:r>
              <a:rPr lang="en-US" altLang="zh-CN"/>
              <a:t>N </a:t>
            </a:r>
            <a:r>
              <a:rPr lang="zh-CN" altLang="en-US"/>
              <a:t>端损伤和成熟前折叠 （图</a:t>
            </a:r>
            <a:r>
              <a:rPr lang="en-US" altLang="zh-CN"/>
              <a:t>8</a:t>
            </a:r>
            <a:r>
              <a:rPr lang="zh-CN" altLang="en-US"/>
              <a:t>－</a:t>
            </a:r>
            <a:r>
              <a:rPr lang="en-US" altLang="zh-CN"/>
              <a:t>3 </a:t>
            </a:r>
            <a:r>
              <a:rPr lang="zh-CN" altLang="en-US"/>
              <a:t>步骤</a:t>
            </a:r>
            <a:r>
              <a:rPr lang="en-US" altLang="zh-CN"/>
              <a:t>1 </a:t>
            </a:r>
            <a:r>
              <a:rPr lang="zh-CN" altLang="en-US"/>
              <a:t>和</a:t>
            </a:r>
            <a:r>
              <a:rPr lang="en-US" altLang="zh-CN"/>
              <a:t>2</a:t>
            </a:r>
            <a:r>
              <a:rPr lang="zh-CN" altLang="en-US"/>
              <a:t>），直至信号识别颗粒与内质网膜上 的</a:t>
            </a:r>
            <a:r>
              <a:rPr lang="en-US" altLang="zh-CN"/>
              <a:t>SRP </a:t>
            </a:r>
            <a:r>
              <a:rPr lang="zh-CN" altLang="en-US"/>
              <a:t>受体结合（图</a:t>
            </a:r>
            <a:r>
              <a:rPr lang="en-US" altLang="zh-CN"/>
              <a:t>8</a:t>
            </a:r>
            <a:r>
              <a:rPr lang="zh-CN" altLang="en-US"/>
              <a:t>－</a:t>
            </a:r>
            <a:r>
              <a:rPr lang="en-US" altLang="zh-CN"/>
              <a:t>3 </a:t>
            </a:r>
            <a:r>
              <a:rPr lang="zh-CN" altLang="en-US"/>
              <a:t>步骤</a:t>
            </a:r>
            <a:r>
              <a:rPr lang="en-US" altLang="zh-CN"/>
              <a:t>3</a:t>
            </a:r>
            <a:r>
              <a:rPr lang="zh-CN" altLang="en-US"/>
              <a:t>），这种结合的相互作 用被</a:t>
            </a:r>
            <a:r>
              <a:rPr lang="en-US" altLang="zh-CN"/>
              <a:t>GTP </a:t>
            </a:r>
            <a:r>
              <a:rPr lang="zh-CN" altLang="en-US"/>
              <a:t>与</a:t>
            </a:r>
            <a:r>
              <a:rPr lang="en-US" altLang="zh-CN"/>
              <a:t>SRP </a:t>
            </a:r>
            <a:r>
              <a:rPr lang="zh-CN" altLang="en-US"/>
              <a:t>和</a:t>
            </a:r>
            <a:r>
              <a:rPr lang="en-US" altLang="zh-CN"/>
              <a:t>SRP </a:t>
            </a:r>
            <a:r>
              <a:rPr lang="zh-CN" altLang="en-US"/>
              <a:t>受体（</a:t>
            </a:r>
            <a:r>
              <a:rPr lang="en-US" altLang="zh-CN"/>
              <a:t>DP</a:t>
            </a:r>
            <a:r>
              <a:rPr lang="zh-CN" altLang="en-US"/>
              <a:t>）的结合所强化。核 糖体</a:t>
            </a:r>
            <a:r>
              <a:rPr lang="en-US" altLang="zh-CN"/>
              <a:t>/ </a:t>
            </a:r>
            <a:r>
              <a:rPr lang="zh-CN" altLang="en-US"/>
              <a:t>新生肽与内质网膜的移位子（</a:t>
            </a:r>
            <a:r>
              <a:rPr lang="en-US" altLang="zh-CN"/>
              <a:t>translocon</a:t>
            </a:r>
            <a:r>
              <a:rPr lang="zh-CN" altLang="en-US"/>
              <a:t>）结合， 信号识别颗粒脱离了信号序列和核糖体，返回细胞质基 质中重复使用，肽链又开始延伸。以环化构象存在的信 号肽与移位子组分结合并使孔道打开，信号肽穿入内质 网膜并引导肽链以袢环的形式进入内质网腔中，这是一 个耗能过程（图</a:t>
            </a:r>
            <a:r>
              <a:rPr lang="en-US" altLang="zh-CN"/>
              <a:t>8</a:t>
            </a:r>
            <a:r>
              <a:rPr lang="zh-CN" altLang="en-US"/>
              <a:t>－</a:t>
            </a:r>
            <a:r>
              <a:rPr lang="en-US" altLang="zh-CN"/>
              <a:t>3 </a:t>
            </a:r>
            <a:r>
              <a:rPr lang="zh-CN" altLang="en-US"/>
              <a:t>步骤</a:t>
            </a:r>
            <a:r>
              <a:rPr lang="en-US" altLang="zh-CN"/>
              <a:t>4</a:t>
            </a:r>
            <a:r>
              <a:rPr lang="zh-CN" altLang="en-US"/>
              <a:t>）。与此同时，腔面上的信 号肽酶切除信号肽并快速使之降解（图</a:t>
            </a:r>
            <a:r>
              <a:rPr lang="en-US" altLang="zh-CN"/>
              <a:t>8</a:t>
            </a:r>
            <a:r>
              <a:rPr lang="zh-CN" altLang="en-US"/>
              <a:t>－</a:t>
            </a:r>
            <a:r>
              <a:rPr lang="en-US" altLang="zh-CN"/>
              <a:t>3 </a:t>
            </a:r>
            <a:r>
              <a:rPr lang="zh-CN" altLang="en-US"/>
              <a:t>步骤</a:t>
            </a:r>
            <a:r>
              <a:rPr lang="en-US" altLang="zh-CN"/>
              <a:t>5</a:t>
            </a:r>
            <a:r>
              <a:rPr lang="zh-CN" altLang="en-US"/>
              <a:t>）。 肽链继续延伸（图</a:t>
            </a:r>
            <a:r>
              <a:rPr lang="en-US" altLang="zh-CN"/>
              <a:t>8</a:t>
            </a:r>
            <a:r>
              <a:rPr lang="zh-CN" altLang="en-US"/>
              <a:t>－</a:t>
            </a:r>
            <a:r>
              <a:rPr lang="en-US" altLang="zh-CN"/>
              <a:t>3 </a:t>
            </a:r>
            <a:r>
              <a:rPr lang="zh-CN" altLang="en-US"/>
              <a:t>步骤</a:t>
            </a:r>
            <a:r>
              <a:rPr lang="en-US" altLang="zh-CN"/>
              <a:t>6</a:t>
            </a:r>
            <a:r>
              <a:rPr lang="zh-CN" altLang="en-US"/>
              <a:t>），直至完成整个多肽链 的合成，蛋白质进入腔内并折叠，核糖体释放，移位子 关闭（图</a:t>
            </a:r>
            <a:r>
              <a:rPr lang="en-US" altLang="zh-CN"/>
              <a:t>8</a:t>
            </a:r>
            <a:r>
              <a:rPr lang="zh-CN" altLang="en-US"/>
              <a:t>－</a:t>
            </a:r>
            <a:r>
              <a:rPr lang="en-US" altLang="zh-CN"/>
              <a:t>3 </a:t>
            </a:r>
            <a:r>
              <a:rPr lang="zh-CN" altLang="en-US"/>
              <a:t>步骤</a:t>
            </a:r>
            <a:r>
              <a:rPr lang="en-US" altLang="zh-CN"/>
              <a:t>7 </a:t>
            </a:r>
            <a:r>
              <a:rPr lang="zh-CN" altLang="en-US"/>
              <a:t>和</a:t>
            </a:r>
            <a:r>
              <a:rPr lang="en-US" altLang="zh-CN"/>
              <a:t>8</a:t>
            </a:r>
            <a:r>
              <a:rPr lang="zh-CN" altLang="en-US"/>
              <a:t>）</a:t>
            </a:r>
          </a:p>
          <a:p>
            <a:endParaRPr lang="zh-CN" altLang="en-US"/>
          </a:p>
        </p:txBody>
      </p:sp>
      <p:sp>
        <p:nvSpPr>
          <p:cNvPr id="32772" name="灯片编号占位符 3">
            <a:extLst>
              <a:ext uri="{FF2B5EF4-FFF2-40B4-BE49-F238E27FC236}">
                <a16:creationId xmlns:a16="http://schemas.microsoft.com/office/drawing/2014/main" xmlns="" id="{27CD92E3-D515-4D04-BED7-CFAA6D5533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DB1E0FF-4D80-4559-B051-1F15AD4534E3}" type="slidenum">
              <a:rPr lang="zh-CN" altLang="en-US" smtClean="0"/>
              <a:pPr/>
              <a:t>15</a:t>
            </a:fld>
            <a:endParaRPr lang="zh-CN" altLang="en-US"/>
          </a:p>
        </p:txBody>
      </p:sp>
    </p:spTree>
    <p:extLst>
      <p:ext uri="{BB962C8B-B14F-4D97-AF65-F5344CB8AC3E}">
        <p14:creationId xmlns:p14="http://schemas.microsoft.com/office/powerpoint/2010/main" val="3764825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17</a:t>
            </a:fld>
            <a:endParaRPr lang="zh-CN" altLang="en-US"/>
          </a:p>
        </p:txBody>
      </p:sp>
    </p:spTree>
    <p:extLst>
      <p:ext uri="{BB962C8B-B14F-4D97-AF65-F5344CB8AC3E}">
        <p14:creationId xmlns:p14="http://schemas.microsoft.com/office/powerpoint/2010/main" val="1916433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a:extLst>
              <a:ext uri="{FF2B5EF4-FFF2-40B4-BE49-F238E27FC236}">
                <a16:creationId xmlns:a16="http://schemas.microsoft.com/office/drawing/2014/main" xmlns="" id="{B9EA9BD0-5C1A-4F42-B2AC-254B75C7C2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a:extLst>
              <a:ext uri="{FF2B5EF4-FFF2-40B4-BE49-F238E27FC236}">
                <a16:creationId xmlns:a16="http://schemas.microsoft.com/office/drawing/2014/main" xmlns="" id="{D85A212E-6BF2-4CDC-A032-E0CADB3E6A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ctr">
              <a:lnSpc>
                <a:spcPts val="2400"/>
              </a:lnSpc>
            </a:pPr>
            <a:r>
              <a:rPr lang="zh-CN" altLang="en-US" sz="1400" b="1" dirty="0">
                <a:solidFill>
                  <a:srgbClr val="0033CC"/>
                </a:solidFill>
                <a:latin typeface="Arial" panose="020B0604020202020204" pitchFamily="34" charset="0"/>
                <a:ea typeface="微软雅黑" panose="020B0503020204020204" pitchFamily="34" charset="-122"/>
              </a:rPr>
              <a:t>图</a:t>
            </a:r>
            <a:r>
              <a:rPr lang="en-US" altLang="zh-CN" sz="1400" b="1" dirty="0">
                <a:solidFill>
                  <a:srgbClr val="0033CC"/>
                </a:solidFill>
                <a:latin typeface="Arial" panose="020B0604020202020204" pitchFamily="34" charset="0"/>
                <a:ea typeface="微软雅黑" panose="020B0503020204020204" pitchFamily="34" charset="-122"/>
              </a:rPr>
              <a:t>6-4 </a:t>
            </a:r>
            <a:r>
              <a:rPr lang="zh-CN" altLang="en-US" sz="1400" b="1" dirty="0">
                <a:solidFill>
                  <a:srgbClr val="0033CC"/>
                </a:solidFill>
                <a:latin typeface="Arial" panose="020B0604020202020204" pitchFamily="34" charset="0"/>
                <a:ea typeface="微软雅黑" panose="020B0503020204020204" pitchFamily="34" charset="-122"/>
              </a:rPr>
              <a:t>内质网膜整合蛋白的拓扑学类型</a:t>
            </a:r>
          </a:p>
          <a:p>
            <a:pPr algn="ctr">
              <a:lnSpc>
                <a:spcPts val="2400"/>
              </a:lnSpc>
            </a:pPr>
            <a:r>
              <a:rPr lang="en-US" altLang="zh-CN" sz="1200" dirty="0">
                <a:latin typeface="Arial" panose="020B0604020202020204" pitchFamily="34" charset="0"/>
                <a:ea typeface="微软雅黑" panose="020B0503020204020204" pitchFamily="34" charset="-122"/>
              </a:rPr>
              <a:t>STA</a:t>
            </a:r>
            <a:r>
              <a:rPr lang="zh-CN" altLang="en-US" sz="1200" dirty="0">
                <a:latin typeface="Arial" panose="020B0604020202020204" pitchFamily="34" charset="0"/>
                <a:ea typeface="微软雅黑" panose="020B0503020204020204" pitchFamily="34" charset="-122"/>
              </a:rPr>
              <a:t>：内在停止转移锚定序列；</a:t>
            </a:r>
            <a:r>
              <a:rPr lang="en-US" altLang="zh-CN" sz="1200" dirty="0">
                <a:latin typeface="Arial" panose="020B0604020202020204" pitchFamily="34" charset="0"/>
                <a:ea typeface="微软雅黑" panose="020B0503020204020204" pitchFamily="34" charset="-122"/>
              </a:rPr>
              <a:t>SA</a:t>
            </a:r>
            <a:r>
              <a:rPr lang="zh-CN" altLang="en-US" sz="1200" dirty="0">
                <a:latin typeface="Arial" panose="020B0604020202020204" pitchFamily="34" charset="0"/>
                <a:ea typeface="微软雅黑" panose="020B0503020204020204" pitchFamily="34" charset="-122"/>
              </a:rPr>
              <a:t>：内在信号锚定序列。这样的序列在多次跨膜蛋白中会有变化。</a:t>
            </a:r>
            <a:r>
              <a:rPr lang="en-US" altLang="zh-CN" sz="1200" dirty="0" err="1">
                <a:latin typeface="Arial" panose="020B0604020202020204" pitchFamily="34" charset="0"/>
                <a:ea typeface="微软雅黑" panose="020B0503020204020204" pitchFamily="34" charset="-122"/>
              </a:rPr>
              <a:t>TypeⅠ</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Ⅱ</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Ⅲ</a:t>
            </a:r>
            <a:r>
              <a:rPr lang="zh-CN" altLang="en-US" sz="1200" dirty="0">
                <a:latin typeface="Arial" panose="020B0604020202020204" pitchFamily="34" charset="0"/>
                <a:ea typeface="微软雅黑" panose="020B0503020204020204" pitchFamily="34" charset="-122"/>
              </a:rPr>
              <a:t>均为一次</a:t>
            </a:r>
            <a:r>
              <a:rPr lang="el-GR" altLang="zh-CN" sz="1200" dirty="0">
                <a:latin typeface="Arial" panose="020B0604020202020204" pitchFamily="34" charset="0"/>
                <a:ea typeface="微软雅黑" panose="020B0503020204020204" pitchFamily="34" charset="-122"/>
              </a:rPr>
              <a:t>α- </a:t>
            </a:r>
            <a:r>
              <a:rPr lang="zh-CN" altLang="en-US" sz="1200" dirty="0">
                <a:latin typeface="Arial" panose="020B0604020202020204" pitchFamily="34" charset="0"/>
                <a:ea typeface="微软雅黑" panose="020B0503020204020204" pitchFamily="34" charset="-122"/>
              </a:rPr>
              <a:t>螺旋跨膜，</a:t>
            </a:r>
            <a:r>
              <a:rPr lang="en-US" altLang="zh-CN" sz="1200" dirty="0" err="1">
                <a:latin typeface="Arial" panose="020B0604020202020204" pitchFamily="34" charset="0"/>
                <a:ea typeface="微软雅黑" panose="020B0503020204020204" pitchFamily="34" charset="-122"/>
              </a:rPr>
              <a:t>TypeⅠ</a:t>
            </a:r>
            <a:r>
              <a:rPr lang="zh-CN" altLang="en-US" sz="1200" dirty="0">
                <a:latin typeface="Arial" panose="020B0604020202020204" pitchFamily="34" charset="0"/>
                <a:ea typeface="微软雅黑" panose="020B0503020204020204" pitchFamily="34" charset="-122"/>
              </a:rPr>
              <a:t>蛋白含有一个被切割的</a:t>
            </a:r>
            <a:r>
              <a:rPr lang="en-US" altLang="zh-CN" sz="1200" dirty="0">
                <a:latin typeface="Arial" panose="020B0604020202020204" pitchFamily="34" charset="0"/>
                <a:ea typeface="微软雅黑" panose="020B0503020204020204" pitchFamily="34" charset="-122"/>
              </a:rPr>
              <a:t>N- </a:t>
            </a:r>
            <a:r>
              <a:rPr lang="zh-CN" altLang="en-US" sz="1200" dirty="0">
                <a:latin typeface="Arial" panose="020B0604020202020204" pitchFamily="34" charset="0"/>
                <a:ea typeface="微软雅黑" panose="020B0503020204020204" pitchFamily="34" charset="-122"/>
              </a:rPr>
              <a:t>端内质网信号序列，通过</a:t>
            </a:r>
            <a:r>
              <a:rPr lang="en-US" altLang="zh-CN" sz="1200" dirty="0">
                <a:latin typeface="Arial" panose="020B0604020202020204" pitchFamily="34" charset="0"/>
                <a:ea typeface="微软雅黑" panose="020B0503020204020204" pitchFamily="34" charset="-122"/>
              </a:rPr>
              <a:t>STA</a:t>
            </a:r>
            <a:r>
              <a:rPr lang="zh-CN" altLang="en-US" sz="1200" dirty="0">
                <a:latin typeface="Arial" panose="020B0604020202020204" pitchFamily="34" charset="0"/>
                <a:ea typeface="微软雅黑" panose="020B0503020204020204" pitchFamily="34" charset="-122"/>
              </a:rPr>
              <a:t>锚定在膜上，</a:t>
            </a:r>
            <a:r>
              <a:rPr lang="en-US" altLang="zh-CN" sz="1200" dirty="0">
                <a:latin typeface="Arial" panose="020B0604020202020204" pitchFamily="34" charset="0"/>
                <a:ea typeface="微软雅黑" panose="020B0503020204020204" pitchFamily="34" charset="-122"/>
              </a:rPr>
              <a:t>N- </a:t>
            </a:r>
            <a:r>
              <a:rPr lang="zh-CN" altLang="en-US" sz="1200" dirty="0">
                <a:latin typeface="Arial" panose="020B0604020202020204" pitchFamily="34" charset="0"/>
                <a:ea typeface="微软雅黑" panose="020B0503020204020204" pitchFamily="34" charset="-122"/>
              </a:rPr>
              <a:t>端亲水区位于内质网腔面，</a:t>
            </a:r>
            <a:r>
              <a:rPr lang="en-US" altLang="zh-CN" sz="1200" dirty="0">
                <a:latin typeface="Arial" panose="020B0604020202020204" pitchFamily="34" charset="0"/>
                <a:ea typeface="微软雅黑" panose="020B0503020204020204" pitchFamily="34" charset="-122"/>
              </a:rPr>
              <a:t>C- </a:t>
            </a:r>
            <a:r>
              <a:rPr lang="zh-CN" altLang="en-US" sz="1200" dirty="0">
                <a:latin typeface="Arial" panose="020B0604020202020204" pitchFamily="34" charset="0"/>
                <a:ea typeface="微软雅黑" panose="020B0503020204020204" pitchFamily="34" charset="-122"/>
              </a:rPr>
              <a:t>端亲水区位于细胞质基质面，如</a:t>
            </a:r>
            <a:r>
              <a:rPr lang="en-US" altLang="zh-CN" sz="1200" dirty="0">
                <a:latin typeface="Arial" panose="020B0604020202020204" pitchFamily="34" charset="0"/>
                <a:ea typeface="微软雅黑" panose="020B0503020204020204" pitchFamily="34" charset="-122"/>
              </a:rPr>
              <a:t>LDL </a:t>
            </a:r>
            <a:r>
              <a:rPr lang="zh-CN" altLang="en-US" sz="1200" dirty="0">
                <a:latin typeface="Arial" panose="020B0604020202020204" pitchFamily="34" charset="0"/>
                <a:ea typeface="微软雅黑" panose="020B0503020204020204" pitchFamily="34" charset="-122"/>
              </a:rPr>
              <a:t>受体、流感</a:t>
            </a:r>
            <a:r>
              <a:rPr lang="en-US" altLang="zh-CN" sz="1200" dirty="0">
                <a:latin typeface="Arial" panose="020B0604020202020204" pitchFamily="34" charset="0"/>
                <a:ea typeface="微软雅黑" panose="020B0503020204020204" pitchFamily="34" charset="-122"/>
              </a:rPr>
              <a:t>HA</a:t>
            </a:r>
            <a:r>
              <a:rPr lang="zh-CN" altLang="en-US" sz="1200" dirty="0">
                <a:latin typeface="Arial" panose="020B0604020202020204" pitchFamily="34" charset="0"/>
                <a:ea typeface="微软雅黑" panose="020B0503020204020204" pitchFamily="34" charset="-122"/>
              </a:rPr>
              <a:t>、胰岛素受体、生长素受体； </a:t>
            </a:r>
            <a:r>
              <a:rPr lang="en-US" altLang="zh-CN" sz="1200" dirty="0" err="1">
                <a:latin typeface="Arial" panose="020B0604020202020204" pitchFamily="34" charset="0"/>
                <a:ea typeface="微软雅黑" panose="020B0503020204020204" pitchFamily="34" charset="-122"/>
              </a:rPr>
              <a:t>TypeⅡ</a:t>
            </a:r>
            <a:r>
              <a:rPr lang="zh-CN" altLang="en-US" sz="1200" dirty="0">
                <a:latin typeface="Arial" panose="020B0604020202020204" pitchFamily="34" charset="0"/>
                <a:ea typeface="微软雅黑" panose="020B0503020204020204" pitchFamily="34" charset="-122"/>
              </a:rPr>
              <a:t>不含有可切割的内质网信号序列，</a:t>
            </a:r>
            <a:r>
              <a:rPr lang="en-US" altLang="zh-CN" sz="1200" dirty="0">
                <a:latin typeface="Arial" panose="020B0604020202020204" pitchFamily="34" charset="0"/>
                <a:ea typeface="微软雅黑" panose="020B0503020204020204" pitchFamily="34" charset="-122"/>
              </a:rPr>
              <a:t>N- </a:t>
            </a:r>
            <a:r>
              <a:rPr lang="zh-CN" altLang="en-US" sz="1200" dirty="0">
                <a:latin typeface="Arial" panose="020B0604020202020204" pitchFamily="34" charset="0"/>
                <a:ea typeface="微软雅黑" panose="020B0503020204020204" pitchFamily="34" charset="-122"/>
              </a:rPr>
              <a:t>端亲水区位于细胞质基质侧，</a:t>
            </a:r>
            <a:r>
              <a:rPr lang="en-US" altLang="zh-CN" sz="1200" dirty="0">
                <a:latin typeface="Arial" panose="020B0604020202020204" pitchFamily="34" charset="0"/>
                <a:ea typeface="微软雅黑" panose="020B0503020204020204" pitchFamily="34" charset="-122"/>
              </a:rPr>
              <a:t>C- </a:t>
            </a:r>
            <a:r>
              <a:rPr lang="zh-CN" altLang="en-US" sz="1200" dirty="0">
                <a:latin typeface="Arial" panose="020B0604020202020204" pitchFamily="34" charset="0"/>
                <a:ea typeface="微软雅黑" panose="020B0503020204020204" pitchFamily="34" charset="-122"/>
              </a:rPr>
              <a:t>端亲水区位于内质网腔面，如无唾液酸糖蛋白受体、转铁蛋白受体、高尔基半乳糖苷转移酶、高尔基唾液酸转移酶；</a:t>
            </a:r>
            <a:r>
              <a:rPr lang="en-US" altLang="zh-CN" sz="1200" dirty="0" err="1">
                <a:latin typeface="Arial" panose="020B0604020202020204" pitchFamily="34" charset="0"/>
                <a:ea typeface="微软雅黑" panose="020B0503020204020204" pitchFamily="34" charset="-122"/>
              </a:rPr>
              <a:t>TypeⅢ</a:t>
            </a:r>
            <a:r>
              <a:rPr lang="zh-CN" altLang="en-US" sz="1200" dirty="0">
                <a:latin typeface="Arial" panose="020B0604020202020204" pitchFamily="34" charset="0"/>
                <a:ea typeface="微软雅黑" panose="020B0503020204020204" pitchFamily="34" charset="-122"/>
              </a:rPr>
              <a:t>蛋白含有一个疏水的跨膜片段，邻近</a:t>
            </a:r>
            <a:r>
              <a:rPr lang="en-US" altLang="zh-CN" sz="1200" dirty="0">
                <a:latin typeface="Arial" panose="020B0604020202020204" pitchFamily="34" charset="0"/>
                <a:ea typeface="微软雅黑" panose="020B0503020204020204" pitchFamily="34" charset="-122"/>
              </a:rPr>
              <a:t>N- </a:t>
            </a:r>
            <a:r>
              <a:rPr lang="zh-CN" altLang="en-US" sz="1200" dirty="0">
                <a:latin typeface="Arial" panose="020B0604020202020204" pitchFamily="34" charset="0"/>
                <a:ea typeface="微软雅黑" panose="020B0503020204020204" pitchFamily="34" charset="-122"/>
              </a:rPr>
              <a:t>端亲水区，与</a:t>
            </a:r>
            <a:r>
              <a:rPr lang="en-US" altLang="zh-CN" sz="1200" dirty="0" err="1">
                <a:latin typeface="Arial" panose="020B0604020202020204" pitchFamily="34" charset="0"/>
                <a:ea typeface="微软雅黑" panose="020B0503020204020204" pitchFamily="34" charset="-122"/>
              </a:rPr>
              <a:t>TypeⅠ</a:t>
            </a:r>
            <a:r>
              <a:rPr lang="zh-CN" altLang="en-US" sz="1200" dirty="0">
                <a:latin typeface="Arial" panose="020B0604020202020204" pitchFamily="34" charset="0"/>
                <a:ea typeface="微软雅黑" panose="020B0503020204020204" pitchFamily="34" charset="-122"/>
              </a:rPr>
              <a:t>蛋白有相同方向但不含可切割的信号序列，如细胞色素</a:t>
            </a:r>
            <a:r>
              <a:rPr lang="en-US" altLang="zh-CN" sz="1200" dirty="0">
                <a:latin typeface="Arial" panose="020B0604020202020204" pitchFamily="34" charset="0"/>
                <a:ea typeface="微软雅黑" panose="020B0503020204020204" pitchFamily="34" charset="-122"/>
              </a:rPr>
              <a:t>P450</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Type Ⅳ</a:t>
            </a:r>
            <a:r>
              <a:rPr lang="zh-CN" altLang="en-US" sz="1200" dirty="0">
                <a:latin typeface="Arial" panose="020B0604020202020204" pitchFamily="34" charset="0"/>
                <a:ea typeface="微软雅黑" panose="020B0503020204020204" pitchFamily="34" charset="-122"/>
              </a:rPr>
              <a:t>蛋白含有</a:t>
            </a:r>
            <a:r>
              <a:rPr lang="en-US" altLang="zh-CN" sz="1200" dirty="0">
                <a:latin typeface="Arial" panose="020B0604020202020204" pitchFamily="34" charset="0"/>
                <a:ea typeface="微软雅黑" panose="020B0503020204020204" pitchFamily="34" charset="-122"/>
              </a:rPr>
              <a:t>2 </a:t>
            </a:r>
            <a:r>
              <a:rPr lang="zh-CN" altLang="en-US" sz="1200" dirty="0">
                <a:latin typeface="Arial" panose="020B0604020202020204" pitchFamily="34" charset="0"/>
                <a:ea typeface="微软雅黑" panose="020B0503020204020204" pitchFamily="34" charset="-122"/>
              </a:rPr>
              <a:t>个或多个跨膜片段，又称多次跨膜蛋白，例如</a:t>
            </a:r>
            <a:r>
              <a:rPr lang="en-US" altLang="zh-CN" sz="1200" dirty="0">
                <a:latin typeface="Arial" panose="020B0604020202020204" pitchFamily="34" charset="0"/>
                <a:ea typeface="微软雅黑" panose="020B0503020204020204" pitchFamily="34" charset="-122"/>
              </a:rPr>
              <a:t>G-</a:t>
            </a:r>
            <a:r>
              <a:rPr lang="zh-CN" altLang="en-US" sz="1200" dirty="0">
                <a:latin typeface="Arial" panose="020B0604020202020204" pitchFamily="34" charset="0"/>
                <a:ea typeface="微软雅黑" panose="020B0503020204020204" pitchFamily="34" charset="-122"/>
              </a:rPr>
              <a:t>蛋白耦联受体、葡萄糖转运蛋白、电压门</a:t>
            </a:r>
            <a:r>
              <a:rPr lang="en-US" altLang="zh-CN" sz="1200" dirty="0">
                <a:latin typeface="Arial" panose="020B0604020202020204" pitchFamily="34" charset="0"/>
                <a:ea typeface="微软雅黑" panose="020B0503020204020204" pitchFamily="34" charset="-122"/>
              </a:rPr>
              <a:t>Ca2+ </a:t>
            </a:r>
            <a:r>
              <a:rPr lang="zh-CN" altLang="en-US" sz="1200" dirty="0">
                <a:latin typeface="Arial" panose="020B0604020202020204" pitchFamily="34" charset="0"/>
                <a:ea typeface="微软雅黑" panose="020B0503020204020204" pitchFamily="34" charset="-122"/>
              </a:rPr>
              <a:t>通道、</a:t>
            </a:r>
            <a:r>
              <a:rPr lang="en-US" altLang="zh-CN" sz="1200" dirty="0">
                <a:latin typeface="Arial" panose="020B0604020202020204" pitchFamily="34" charset="0"/>
                <a:ea typeface="微软雅黑" panose="020B0503020204020204" pitchFamily="34" charset="-122"/>
              </a:rPr>
              <a:t>ABC </a:t>
            </a:r>
            <a:r>
              <a:rPr lang="zh-CN" altLang="en-US" sz="1200" dirty="0">
                <a:latin typeface="Arial" panose="020B0604020202020204" pitchFamily="34" charset="0"/>
                <a:ea typeface="微软雅黑" panose="020B0503020204020204" pitchFamily="34" charset="-122"/>
              </a:rPr>
              <a:t>小分子泵、</a:t>
            </a:r>
            <a:r>
              <a:rPr lang="en-US" altLang="zh-CN" sz="1200" dirty="0">
                <a:latin typeface="Arial" panose="020B0604020202020204" pitchFamily="34" charset="0"/>
                <a:ea typeface="微软雅黑" panose="020B0503020204020204" pitchFamily="34" charset="-122"/>
              </a:rPr>
              <a:t>CFTR</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Cl-</a:t>
            </a:r>
            <a:r>
              <a:rPr lang="zh-CN" altLang="en-US" sz="1200" dirty="0">
                <a:latin typeface="Arial" panose="020B0604020202020204" pitchFamily="34" charset="0"/>
                <a:ea typeface="微软雅黑" panose="020B0503020204020204" pitchFamily="34" charset="-122"/>
              </a:rPr>
              <a:t>）通道、</a:t>
            </a:r>
            <a:r>
              <a:rPr lang="en-US" altLang="zh-CN" sz="1200" dirty="0">
                <a:latin typeface="Arial" panose="020B0604020202020204" pitchFamily="34" charset="0"/>
                <a:ea typeface="微软雅黑" panose="020B0503020204020204" pitchFamily="34" charset="-122"/>
              </a:rPr>
              <a:t>Sec61 </a:t>
            </a:r>
            <a:r>
              <a:rPr lang="zh-CN" altLang="en-US" sz="1200" dirty="0">
                <a:latin typeface="Arial" panose="020B0604020202020204" pitchFamily="34" charset="0"/>
                <a:ea typeface="微软雅黑" panose="020B0503020204020204" pitchFamily="34" charset="-122"/>
              </a:rPr>
              <a:t>蛋白等</a:t>
            </a:r>
          </a:p>
          <a:p>
            <a:pPr eaLnBrk="1" hangingPunct="1">
              <a:spcBef>
                <a:spcPct val="0"/>
              </a:spcBef>
            </a:pPr>
            <a:endParaRPr lang="zh-CN" altLang="en-US" dirty="0"/>
          </a:p>
        </p:txBody>
      </p:sp>
      <p:sp>
        <p:nvSpPr>
          <p:cNvPr id="23556" name="灯片编号占位符 3">
            <a:extLst>
              <a:ext uri="{FF2B5EF4-FFF2-40B4-BE49-F238E27FC236}">
                <a16:creationId xmlns:a16="http://schemas.microsoft.com/office/drawing/2014/main" xmlns="" id="{FA5975DD-759E-4A72-9E8C-4BCEC5A756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41EA9B4-BAC7-4F1E-9C49-F071BC3F5766}" type="slidenum">
              <a:rPr lang="zh-CN" altLang="en-US" smtClean="0"/>
              <a:pPr>
                <a:spcBef>
                  <a:spcPct val="0"/>
                </a:spcBef>
              </a:pPr>
              <a:t>19</a:t>
            </a:fld>
            <a:endParaRPr lang="zh-CN" altLang="en-US"/>
          </a:p>
        </p:txBody>
      </p:sp>
    </p:spTree>
    <p:extLst>
      <p:ext uri="{BB962C8B-B14F-4D97-AF65-F5344CB8AC3E}">
        <p14:creationId xmlns:p14="http://schemas.microsoft.com/office/powerpoint/2010/main" val="47470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xmlns="" id="{B745498B-4687-47FA-A78A-21EF109A2B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xmlns="" id="{2F39BE72-BFA5-4F18-A1A5-D386826B9A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1988" name="灯片编号占位符 3">
            <a:extLst>
              <a:ext uri="{FF2B5EF4-FFF2-40B4-BE49-F238E27FC236}">
                <a16:creationId xmlns:a16="http://schemas.microsoft.com/office/drawing/2014/main" xmlns="" id="{C6CCBB1C-8387-46AD-B578-B70F8394875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1EA22A2-0E5C-45E2-871A-2F358EB6A9BE}" type="slidenum">
              <a:rPr lang="zh-CN" altLang="en-US" smtClean="0"/>
              <a:pPr/>
              <a:t>20</a:t>
            </a:fld>
            <a:endParaRPr lang="zh-CN" altLang="en-US"/>
          </a:p>
        </p:txBody>
      </p:sp>
    </p:spTree>
    <p:extLst>
      <p:ext uri="{BB962C8B-B14F-4D97-AF65-F5344CB8AC3E}">
        <p14:creationId xmlns:p14="http://schemas.microsoft.com/office/powerpoint/2010/main" val="2956808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xmlns="" id="{8F40465A-0D65-4D5C-92D1-521A90DDBE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xmlns="" id="{9E14CBE2-15D1-422A-89AC-0AFD79F2BD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4036" name="灯片编号占位符 3">
            <a:extLst>
              <a:ext uri="{FF2B5EF4-FFF2-40B4-BE49-F238E27FC236}">
                <a16:creationId xmlns:a16="http://schemas.microsoft.com/office/drawing/2014/main" xmlns="" id="{FBD17D13-6ACB-4AE4-B686-DD04B69A7A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D6FFCD6-D3D0-48E1-88FB-61178A82AC4E}" type="slidenum">
              <a:rPr lang="zh-CN" altLang="en-US" smtClean="0"/>
              <a:pPr/>
              <a:t>21</a:t>
            </a:fld>
            <a:endParaRPr lang="zh-CN" altLang="en-US"/>
          </a:p>
        </p:txBody>
      </p:sp>
    </p:spTree>
    <p:extLst>
      <p:ext uri="{BB962C8B-B14F-4D97-AF65-F5344CB8AC3E}">
        <p14:creationId xmlns:p14="http://schemas.microsoft.com/office/powerpoint/2010/main" val="1829317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xmlns="" id="{0816133D-84E5-42B2-80D3-EBF765E7D2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xmlns="" id="{2085F74B-C762-4FCF-9EFE-5A64115FF1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Multi-pass transmembrane protein</a:t>
            </a:r>
            <a:endParaRPr lang="zh-CN" altLang="en-US"/>
          </a:p>
        </p:txBody>
      </p:sp>
      <p:sp>
        <p:nvSpPr>
          <p:cNvPr id="46084" name="灯片编号占位符 3">
            <a:extLst>
              <a:ext uri="{FF2B5EF4-FFF2-40B4-BE49-F238E27FC236}">
                <a16:creationId xmlns:a16="http://schemas.microsoft.com/office/drawing/2014/main" xmlns="" id="{0D162B0B-F9F1-4F93-8402-0451F8146D8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0238E7B-F0BB-4062-ACE4-CA15C8968281}" type="slidenum">
              <a:rPr lang="zh-CN" altLang="en-US" smtClean="0"/>
              <a:pPr/>
              <a:t>22</a:t>
            </a:fld>
            <a:endParaRPr lang="zh-CN" altLang="en-US"/>
          </a:p>
        </p:txBody>
      </p:sp>
    </p:spTree>
    <p:extLst>
      <p:ext uri="{BB962C8B-B14F-4D97-AF65-F5344CB8AC3E}">
        <p14:creationId xmlns:p14="http://schemas.microsoft.com/office/powerpoint/2010/main" val="461047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23</a:t>
            </a:fld>
            <a:endParaRPr lang="zh-CN" altLang="en-US"/>
          </a:p>
        </p:txBody>
      </p:sp>
    </p:spTree>
    <p:extLst>
      <p:ext uri="{BB962C8B-B14F-4D97-AF65-F5344CB8AC3E}">
        <p14:creationId xmlns:p14="http://schemas.microsoft.com/office/powerpoint/2010/main" val="1925853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3</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24</a:t>
            </a:fld>
            <a:endParaRPr lang="zh-CN" altLang="en-US"/>
          </a:p>
        </p:txBody>
      </p:sp>
    </p:spTree>
    <p:extLst>
      <p:ext uri="{BB962C8B-B14F-4D97-AF65-F5344CB8AC3E}">
        <p14:creationId xmlns:p14="http://schemas.microsoft.com/office/powerpoint/2010/main" val="2259848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612390D8-0903-488B-96D6-D2704B4421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xmlns="" id="{0F13D3CB-3D76-483D-983B-0CF63803B0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7652" name="灯片编号占位符 3">
            <a:extLst>
              <a:ext uri="{FF2B5EF4-FFF2-40B4-BE49-F238E27FC236}">
                <a16:creationId xmlns:a16="http://schemas.microsoft.com/office/drawing/2014/main" xmlns="" id="{83CE6870-872D-40EF-A3C7-45E0658B7F3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7DC5200-CEB9-4325-84A4-27C606029B12}" type="slidenum">
              <a:rPr lang="zh-CN" altLang="en-US" smtClean="0"/>
              <a:pPr>
                <a:spcBef>
                  <a:spcPct val="0"/>
                </a:spcBef>
              </a:pPr>
              <a:t>25</a:t>
            </a:fld>
            <a:endParaRPr lang="zh-CN" altLang="en-US"/>
          </a:p>
        </p:txBody>
      </p:sp>
    </p:spTree>
    <p:extLst>
      <p:ext uri="{BB962C8B-B14F-4D97-AF65-F5344CB8AC3E}">
        <p14:creationId xmlns:p14="http://schemas.microsoft.com/office/powerpoint/2010/main" val="2054994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xmlns="" id="{F126CDD4-699D-4851-81E4-23063EABC3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xmlns="" id="{A95AACBD-CA4B-41E0-A951-901289BE48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图</a:t>
            </a:r>
            <a:r>
              <a:rPr lang="en-US" altLang="zh-CN" dirty="0"/>
              <a:t>6-5 </a:t>
            </a:r>
            <a:r>
              <a:rPr lang="zh-CN" altLang="en-US" dirty="0"/>
              <a:t>真核细胞蛋白质分选的主要途径与类型 图右侧（黑色序号）代表后翻译转运的非分泌途径：核基因编码的</a:t>
            </a:r>
            <a:r>
              <a:rPr lang="en-US" altLang="zh-CN" dirty="0"/>
              <a:t>mRNA </a:t>
            </a:r>
            <a:r>
              <a:rPr lang="zh-CN" altLang="en-US" dirty="0"/>
              <a:t>在细胞质基质游离核糖体上完成多肽链的合成。途径</a:t>
            </a:r>
            <a:r>
              <a:rPr lang="en-US" altLang="zh-CN" dirty="0"/>
              <a:t>2 </a:t>
            </a:r>
            <a:r>
              <a:rPr lang="zh-CN" altLang="en-US" dirty="0"/>
              <a:t>表示合成 的蛋白不含信号序列，并驻留在细胞质基质中。途径</a:t>
            </a:r>
            <a:r>
              <a:rPr lang="en-US" altLang="zh-CN" dirty="0"/>
              <a:t>3</a:t>
            </a:r>
            <a:r>
              <a:rPr lang="zh-CN" altLang="en-US" dirty="0"/>
              <a:t>、</a:t>
            </a:r>
            <a:r>
              <a:rPr lang="en-US" altLang="zh-CN" dirty="0"/>
              <a:t>4</a:t>
            </a:r>
            <a:r>
              <a:rPr lang="zh-CN" altLang="en-US" dirty="0"/>
              <a:t>、</a:t>
            </a:r>
            <a:r>
              <a:rPr lang="en-US" altLang="zh-CN" dirty="0"/>
              <a:t>5 </a:t>
            </a:r>
            <a:r>
              <a:rPr lang="zh-CN" altLang="en-US" dirty="0"/>
              <a:t>分别表示依据不同的细胞器特异性的靶向序列，首先释放到细胞质基质，然后通 过跨膜运输方式转运至线粒体、叶绿体和过氧化物酶体。途径</a:t>
            </a:r>
            <a:r>
              <a:rPr lang="en-US" altLang="zh-CN" dirty="0"/>
              <a:t>6 </a:t>
            </a:r>
            <a:r>
              <a:rPr lang="zh-CN" altLang="en-US" dirty="0"/>
              <a:t>表示通过门控运输方式转运至细胞核。图左侧（红色序号）代表共翻译转运的蛋 白质分泌途径：核基因编码的</a:t>
            </a:r>
            <a:r>
              <a:rPr lang="en-US" altLang="zh-CN" dirty="0"/>
              <a:t>mRNA </a:t>
            </a:r>
            <a:r>
              <a:rPr lang="zh-CN" altLang="en-US" dirty="0"/>
              <a:t>在细胞质基质游离核糖体上起始合成，然后在信号肽及其结合的</a:t>
            </a:r>
            <a:r>
              <a:rPr lang="en-US" altLang="zh-CN" dirty="0"/>
              <a:t>SRP </a:t>
            </a:r>
            <a:r>
              <a:rPr lang="zh-CN" altLang="en-US" dirty="0"/>
              <a:t>引导下与内质网膜结合并完成蛋白质 合成。途径</a:t>
            </a:r>
            <a:r>
              <a:rPr lang="en-US" altLang="zh-CN" dirty="0"/>
              <a:t>2 </a:t>
            </a:r>
            <a:r>
              <a:rPr lang="zh-CN" altLang="en-US" dirty="0"/>
              <a:t>表示在</a:t>
            </a:r>
            <a:r>
              <a:rPr lang="en-US" altLang="zh-CN" dirty="0" err="1"/>
              <a:t>rER</a:t>
            </a:r>
            <a:r>
              <a:rPr lang="en-US" altLang="zh-CN" dirty="0"/>
              <a:t> </a:t>
            </a:r>
            <a:r>
              <a:rPr lang="zh-CN" altLang="en-US" dirty="0"/>
              <a:t>完成蛋白质合成，途径</a:t>
            </a:r>
            <a:r>
              <a:rPr lang="en-US" altLang="zh-CN" dirty="0"/>
              <a:t>3 </a:t>
            </a:r>
            <a:r>
              <a:rPr lang="zh-CN" altLang="en-US" dirty="0"/>
              <a:t>表示以膜泡运输方式转运至高尔基体，途径</a:t>
            </a:r>
            <a:r>
              <a:rPr lang="en-US" altLang="zh-CN" dirty="0"/>
              <a:t>4a</a:t>
            </a:r>
            <a:r>
              <a:rPr lang="zh-CN" altLang="en-US" dirty="0"/>
              <a:t>、</a:t>
            </a:r>
            <a:r>
              <a:rPr lang="en-US" altLang="zh-CN" dirty="0"/>
              <a:t>4b </a:t>
            </a:r>
            <a:r>
              <a:rPr lang="zh-CN" altLang="en-US" dirty="0"/>
              <a:t>、</a:t>
            </a:r>
            <a:r>
              <a:rPr lang="en-US" altLang="zh-CN" dirty="0"/>
              <a:t>4c </a:t>
            </a:r>
            <a:r>
              <a:rPr lang="zh-CN" altLang="en-US" dirty="0"/>
              <a:t>表示以膜泡运输方式分选至细胞表面、 质膜和溶酶体。</a:t>
            </a:r>
          </a:p>
        </p:txBody>
      </p:sp>
      <p:sp>
        <p:nvSpPr>
          <p:cNvPr id="29700" name="灯片编号占位符 3">
            <a:extLst>
              <a:ext uri="{FF2B5EF4-FFF2-40B4-BE49-F238E27FC236}">
                <a16:creationId xmlns:a16="http://schemas.microsoft.com/office/drawing/2014/main" xmlns="" id="{A5DEF57F-15DA-482E-9C84-B9F800B4E32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8A506D6-2D68-423C-B2E0-266705560F71}" type="slidenum">
              <a:rPr lang="zh-CN" altLang="en-US" smtClean="0"/>
              <a:pPr>
                <a:spcBef>
                  <a:spcPct val="0"/>
                </a:spcBef>
              </a:pPr>
              <a:t>26</a:t>
            </a:fld>
            <a:endParaRPr lang="zh-CN" altLang="en-US"/>
          </a:p>
        </p:txBody>
      </p:sp>
    </p:spTree>
    <p:extLst>
      <p:ext uri="{BB962C8B-B14F-4D97-AF65-F5344CB8AC3E}">
        <p14:creationId xmlns:p14="http://schemas.microsoft.com/office/powerpoint/2010/main" val="2687473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xmlns="" id="{B6A419C8-17A0-4468-9AED-C2D0A531BF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xmlns="" id="{07081B67-E625-4994-88DF-7B147A9EE1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Docking with precision </a:t>
            </a:r>
          </a:p>
          <a:p>
            <a:pPr eaLnBrk="1" hangingPunct="1"/>
            <a:endParaRPr lang="en-US" altLang="zh-CN"/>
          </a:p>
          <a:p>
            <a:pPr eaLnBrk="1" hangingPunct="1"/>
            <a:r>
              <a:rPr lang="en-US" altLang="zh-CN"/>
              <a:t>James Rothman was also intrigued by the nature of the cell´s transport system. When studying vesicle transport in mammalian cells in the 1980s and 1990s, Rothman discovered that a protein complex enables vesicles to dock and fuse with their target membranes. In the fusion process, proteins on the vesicles and target membranes bind to each other like the two sides of a zipper. The fact that there are many such proteins and that they bind only in specific combinations ensures that cargo is delivered to a precise location. The same principle operates inside the cell and when a vesicle binds to the cell´s outer membrane to release its contents. </a:t>
            </a:r>
          </a:p>
          <a:p>
            <a:pPr eaLnBrk="1" hangingPunct="1"/>
            <a:endParaRPr lang="en-US" altLang="zh-CN"/>
          </a:p>
          <a:p>
            <a:pPr eaLnBrk="1" hangingPunct="1"/>
            <a:r>
              <a:rPr lang="en-US" altLang="zh-CN"/>
              <a:t>It turned out that some of the genes Schekman had discovered in yeast coded for proteins corresponding to those Rothman identified in mammals, revealing an ancient evolutionary origin of the transport system. Collectively, they mapped critical components of the cell´s transport machinery. </a:t>
            </a:r>
          </a:p>
          <a:p>
            <a:pPr eaLnBrk="1" hangingPunct="1"/>
            <a:endParaRPr lang="zh-CN" altLang="en-US"/>
          </a:p>
        </p:txBody>
      </p:sp>
      <p:sp>
        <p:nvSpPr>
          <p:cNvPr id="8196" name="灯片编号占位符 3">
            <a:extLst>
              <a:ext uri="{FF2B5EF4-FFF2-40B4-BE49-F238E27FC236}">
                <a16:creationId xmlns:a16="http://schemas.microsoft.com/office/drawing/2014/main" xmlns="" id="{12BA5BBD-FCDC-4A17-BE45-602939D033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003F54C-137E-49C5-8AF8-6BFF2220AC63}" type="slidenum">
              <a:rPr lang="zh-CN" altLang="en-US" smtClean="0"/>
              <a:pPr/>
              <a:t>29</a:t>
            </a:fld>
            <a:endParaRPr lang="zh-CN" altLang="en-US"/>
          </a:p>
        </p:txBody>
      </p:sp>
    </p:spTree>
    <p:extLst>
      <p:ext uri="{BB962C8B-B14F-4D97-AF65-F5344CB8AC3E}">
        <p14:creationId xmlns:p14="http://schemas.microsoft.com/office/powerpoint/2010/main" val="1987050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xmlns="" id="{59281B2F-F50B-4281-97BE-F48F22F38E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xmlns="" id="{B95E7E66-33B7-4827-8EC9-F4D96A3DC7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Traffic congestion reveals genetic controllers</a:t>
            </a:r>
          </a:p>
          <a:p>
            <a:pPr eaLnBrk="1" hangingPunct="1"/>
            <a:endParaRPr lang="en-US" altLang="zh-CN"/>
          </a:p>
          <a:p>
            <a:pPr eaLnBrk="1" hangingPunct="1"/>
            <a:r>
              <a:rPr lang="en-US" altLang="zh-CN"/>
              <a:t>Randy Schekman was fascinated by how the cell organizes its transport system and in the 1970s decided to study its genetic basis by using yeast as a model system. In a genetic screen, he identified yeast cells with defective transport machinery, giving rise to a situation resembling a poorly planned public transport system. Vesicles piled up in certain parts of the cell. He found that the cause of this congestion was genetic and went on to identify the mutated genes. Schekman identified three classes of genes that control different facets of the cell´s transport system, thereby providing new insights into the tightly regulated machinery that mediates vesicle transport in the cell.</a:t>
            </a:r>
          </a:p>
          <a:p>
            <a:pPr eaLnBrk="1" hangingPunct="1"/>
            <a:endParaRPr lang="zh-CN" altLang="en-US"/>
          </a:p>
        </p:txBody>
      </p:sp>
      <p:sp>
        <p:nvSpPr>
          <p:cNvPr id="12292" name="灯片编号占位符 3">
            <a:extLst>
              <a:ext uri="{FF2B5EF4-FFF2-40B4-BE49-F238E27FC236}">
                <a16:creationId xmlns:a16="http://schemas.microsoft.com/office/drawing/2014/main" xmlns="" id="{37DE4F4F-24EB-4BCE-AEED-938C7DE9451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431773B-8F1F-480D-ACEF-977253C39837}" type="slidenum">
              <a:rPr lang="zh-CN" altLang="en-US" smtClean="0"/>
              <a:pPr/>
              <a:t>30</a:t>
            </a:fld>
            <a:endParaRPr lang="zh-CN" altLang="en-US"/>
          </a:p>
        </p:txBody>
      </p:sp>
    </p:spTree>
    <p:extLst>
      <p:ext uri="{BB962C8B-B14F-4D97-AF65-F5344CB8AC3E}">
        <p14:creationId xmlns:p14="http://schemas.microsoft.com/office/powerpoint/2010/main" val="12677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xmlns="" id="{1D165647-F17E-44D3-9DDD-FF29B1A47A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备注占位符 2">
            <a:extLst>
              <a:ext uri="{FF2B5EF4-FFF2-40B4-BE49-F238E27FC236}">
                <a16:creationId xmlns:a16="http://schemas.microsoft.com/office/drawing/2014/main" xmlns="" id="{4BC85198-E3DD-4824-84DF-120CA0301F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b="1"/>
              <a:t>Figure 2:</a:t>
            </a:r>
            <a:r>
              <a:rPr lang="en-US" altLang="zh-CN"/>
              <a:t> Synaptotagmin and complex in calcium-triggered exocytosis.</a:t>
            </a:r>
          </a:p>
          <a:p>
            <a:pPr eaLnBrk="1" hangingPunct="1"/>
            <a:r>
              <a:rPr lang="en-US" altLang="zh-CN"/>
              <a:t>Illustration of the mechanism of action of synaptotagmin</a:t>
            </a:r>
            <a:r>
              <a:rPr lang="zh-CN" altLang="en-US"/>
              <a:t>（</a:t>
            </a:r>
            <a:r>
              <a:rPr lang="zh-CN" altLang="zh-CN"/>
              <a:t>突触结合蛋白</a:t>
            </a:r>
            <a:r>
              <a:rPr lang="zh-CN" altLang="en-US"/>
              <a:t>）</a:t>
            </a:r>
            <a:r>
              <a:rPr lang="en-US" altLang="zh-CN"/>
              <a:t> and complexin in calcium-triggered exocytosis. Top, schematic diagram of sequential steps in synaptic vesicle fusion: vesicle priming by partial SNARE/SM protein complex assembly, superpriming by binding of complexin to partially assembled SNARE complexes, and Ca</a:t>
            </a:r>
            <a:r>
              <a:rPr lang="en-US" altLang="zh-CN" baseline="30000"/>
              <a:t>2+</a:t>
            </a:r>
            <a:r>
              <a:rPr lang="en-US" altLang="zh-CN"/>
              <a:t>-triggering of fusion-pore opening by Ca</a:t>
            </a:r>
            <a:r>
              <a:rPr lang="en-US" altLang="zh-CN" baseline="30000"/>
              <a:t>2+</a:t>
            </a:r>
            <a:r>
              <a:rPr lang="en-US" altLang="zh-CN"/>
              <a:t>-binding to synaptotagmin. Bottom left, cartoon of a partially assembled SNARE/SM protein complex with complexin bound. The functional domain structure of complexin is shown on the right, with a space-filling model of complexin bound to a SNARE complex at the bottom (pink, the two αhelices of complexin; yellow, syntaxin-1; red, synaptobrevin; green and blue, SNAP-25).</a:t>
            </a:r>
          </a:p>
          <a:p>
            <a:pPr eaLnBrk="1" hangingPunct="1"/>
            <a:r>
              <a:rPr lang="en-US" altLang="zh-CN"/>
              <a:t>Courtesy of the Südhof lab. Adapted from Gerber, S.H., et al. 2008. </a:t>
            </a:r>
            <a:r>
              <a:rPr lang="en-US" altLang="zh-CN" i="1"/>
              <a:t>Science</a:t>
            </a:r>
            <a:r>
              <a:rPr lang="en-US" altLang="zh-CN"/>
              <a:t> 321:1507–1510.</a:t>
            </a:r>
          </a:p>
          <a:p>
            <a:pPr eaLnBrk="1" hangingPunct="1"/>
            <a:endParaRPr lang="en-US" altLang="zh-CN"/>
          </a:p>
          <a:p>
            <a:pPr eaLnBrk="1" hangingPunct="1"/>
            <a:endParaRPr lang="en-US" altLang="zh-CN"/>
          </a:p>
          <a:p>
            <a:pPr eaLnBrk="1" hangingPunct="1"/>
            <a:endParaRPr lang="en-US" altLang="zh-CN"/>
          </a:p>
          <a:p>
            <a:pPr eaLnBrk="1" hangingPunct="1"/>
            <a:r>
              <a:rPr lang="en-US" altLang="zh-CN"/>
              <a:t>Timing is everything </a:t>
            </a:r>
          </a:p>
          <a:p>
            <a:pPr eaLnBrk="1" hangingPunct="1"/>
            <a:endParaRPr lang="en-US" altLang="zh-CN"/>
          </a:p>
          <a:p>
            <a:pPr eaLnBrk="1" hangingPunct="1"/>
            <a:r>
              <a:rPr lang="en-US" altLang="zh-CN"/>
              <a:t>Thomas Südhof was interested in how nerve cells communicate with one another in the brain. The signalling molecules, neurotransmitters, are released from vesicles that fuse with the outer membrane of nerve cells by using the machinery discovered by Rothman and Schekman. But these vesicles are only allowed to release their contents when the nerve cell signals to its neighbours. How is this release controlled in such a precise manner? Calcium ions were known to be involved in this process and in the 1990s, Südhof searched for calcium sensitive proteins in nerve cells. He identified molecular machinery that responds to an influx of calcium ions and directs neighbour proteins rapidly to bind vesicles to the outer membrane of the nerve cell. The zipper opens up and signal substances are released. Südhof´s discovery explained how temporal precision is achieved and how vesicles´ contents can be released on command.</a:t>
            </a:r>
          </a:p>
          <a:p>
            <a:pPr eaLnBrk="1" hangingPunct="1"/>
            <a:endParaRPr lang="en-US" altLang="zh-CN"/>
          </a:p>
          <a:p>
            <a:pPr eaLnBrk="1" hangingPunct="1"/>
            <a:r>
              <a:rPr lang="en-US" altLang="zh-CN"/>
              <a:t>Thomas C. Südhof</a:t>
            </a:r>
            <a:r>
              <a:rPr lang="zh-CN" altLang="en-US"/>
              <a:t>研究了大脑中神经细胞之间是如何互相传递信号的，以及钙离子在这一过程中所起的作用。他识别出一种分子机制（图中用紫色表示），其可以对进入的钙离子发生反应并触发囊泡融合，从而解释了囊泡输运机制中时间的精确性是如何达成的，以及其所携带的信号分子物质是如何能做到受控释放。 </a:t>
            </a:r>
            <a:endParaRPr lang="en-US" altLang="zh-CN"/>
          </a:p>
          <a:p>
            <a:pPr eaLnBrk="1" hangingPunct="1"/>
            <a:endParaRPr lang="zh-CN" altLang="en-US"/>
          </a:p>
        </p:txBody>
      </p:sp>
      <p:sp>
        <p:nvSpPr>
          <p:cNvPr id="17412" name="灯片编号占位符 3">
            <a:extLst>
              <a:ext uri="{FF2B5EF4-FFF2-40B4-BE49-F238E27FC236}">
                <a16:creationId xmlns:a16="http://schemas.microsoft.com/office/drawing/2014/main" xmlns="" id="{0B0B1F35-E1FF-4198-8434-14113AF012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6585753-B657-495B-A2B6-7B6B53F3A9B7}" type="slidenum">
              <a:rPr lang="zh-CN" altLang="en-US" smtClean="0"/>
              <a:pPr/>
              <a:t>31</a:t>
            </a:fld>
            <a:endParaRPr lang="zh-CN" altLang="en-US"/>
          </a:p>
        </p:txBody>
      </p:sp>
    </p:spTree>
    <p:extLst>
      <p:ext uri="{BB962C8B-B14F-4D97-AF65-F5344CB8AC3E}">
        <p14:creationId xmlns:p14="http://schemas.microsoft.com/office/powerpoint/2010/main" val="2498215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33</a:t>
            </a:fld>
            <a:endParaRPr lang="zh-CN" altLang="en-US"/>
          </a:p>
        </p:txBody>
      </p:sp>
    </p:spTree>
    <p:extLst>
      <p:ext uri="{BB962C8B-B14F-4D97-AF65-F5344CB8AC3E}">
        <p14:creationId xmlns:p14="http://schemas.microsoft.com/office/powerpoint/2010/main" val="3448313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xmlns="" id="{797BF4C9-B9B3-4270-8837-7775521E383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xmlns="" id="{01B8FBB6-A437-4F84-85DC-DA2C352EF3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Figure 13-13a  Molecular Biology of the Cell (© Garland Science 2008)</a:t>
            </a:r>
          </a:p>
          <a:p>
            <a:pPr eaLnBrk="1" hangingPunct="1">
              <a:spcBef>
                <a:spcPct val="0"/>
              </a:spcBef>
            </a:pPr>
            <a:endParaRPr lang="zh-CN" altLang="en-US"/>
          </a:p>
        </p:txBody>
      </p:sp>
      <p:sp>
        <p:nvSpPr>
          <p:cNvPr id="30724" name="灯片编号占位符 3">
            <a:extLst>
              <a:ext uri="{FF2B5EF4-FFF2-40B4-BE49-F238E27FC236}">
                <a16:creationId xmlns:a16="http://schemas.microsoft.com/office/drawing/2014/main" xmlns="" id="{35F1A663-3186-46D5-AE01-3FD54C934A8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D5783266-FE08-4D2A-853C-20ECED7228F5}" type="slidenum">
              <a:rPr lang="zh-CN" altLang="en-US" smtClean="0">
                <a:latin typeface="Calibri" panose="020F0502020204030204" pitchFamily="34" charset="0"/>
                <a:ea typeface="宋体" panose="02010600030101010101" pitchFamily="2" charset="-122"/>
              </a:rPr>
              <a:pPr>
                <a:spcBef>
                  <a:spcPct val="0"/>
                </a:spcBef>
              </a:pPr>
              <a:t>35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22488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xmlns="" id="{750F1186-050B-4F6B-BE58-51EDD486F6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a:extLst>
              <a:ext uri="{FF2B5EF4-FFF2-40B4-BE49-F238E27FC236}">
                <a16:creationId xmlns:a16="http://schemas.microsoft.com/office/drawing/2014/main" xmlns="" id="{08435682-6BFE-4B9B-8C4E-7A0E9A10659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当包被组装完成以后，</a:t>
            </a:r>
            <a:r>
              <a:rPr lang="en-US" altLang="zh-CN"/>
              <a:t>Sec23 </a:t>
            </a:r>
            <a:r>
              <a:rPr lang="zh-CN" altLang="en-US"/>
              <a:t>亚基促进</a:t>
            </a:r>
            <a:r>
              <a:rPr lang="en-US" altLang="zh-CN"/>
              <a:t>GTP </a:t>
            </a:r>
            <a:r>
              <a:rPr lang="zh-CN" altLang="en-US"/>
              <a:t>被</a:t>
            </a:r>
            <a:r>
              <a:rPr lang="en-US" altLang="zh-CN"/>
              <a:t>Sar1 </a:t>
            </a:r>
            <a:r>
              <a:rPr lang="zh-CN" altLang="en-US"/>
              <a:t>水解成</a:t>
            </a:r>
            <a:r>
              <a:rPr lang="en-US" altLang="zh-CN"/>
              <a:t>Sar1-GDP</a:t>
            </a:r>
            <a:r>
              <a:rPr lang="zh-CN" altLang="en-US"/>
              <a:t>，导致</a:t>
            </a:r>
            <a:r>
              <a:rPr lang="en-US" altLang="zh-CN"/>
              <a:t>Sar1</a:t>
            </a:r>
            <a:r>
              <a:rPr lang="zh-CN" altLang="en-US"/>
              <a:t>构象改变从膜泡上释放，引发包被去装配而解聚，成为无被的转运膜泡。</a:t>
            </a:r>
            <a:r>
              <a:rPr lang="en-US" altLang="zh-CN"/>
              <a:t>Sec23 </a:t>
            </a:r>
            <a:r>
              <a:rPr lang="zh-CN" altLang="en-US"/>
              <a:t>是</a:t>
            </a:r>
            <a:r>
              <a:rPr lang="en-US" altLang="zh-CN"/>
              <a:t>GTP </a:t>
            </a:r>
            <a:r>
              <a:rPr lang="zh-CN" altLang="en-US"/>
              <a:t>酶激活蛋白（</a:t>
            </a:r>
            <a:r>
              <a:rPr lang="en-US" altLang="zh-CN"/>
              <a:t>GTPase-activating protein, GAP</a:t>
            </a:r>
            <a:r>
              <a:rPr lang="zh-CN" altLang="en-US"/>
              <a:t>），能够提高</a:t>
            </a:r>
            <a:r>
              <a:rPr lang="en-US" altLang="zh-CN"/>
              <a:t>Sarl </a:t>
            </a:r>
            <a:r>
              <a:rPr lang="zh-CN" altLang="en-US"/>
              <a:t>水解</a:t>
            </a:r>
            <a:r>
              <a:rPr lang="en-US" altLang="zh-CN"/>
              <a:t>GTP </a:t>
            </a:r>
            <a:r>
              <a:rPr lang="zh-CN" altLang="en-US"/>
              <a:t>的酶活性。特别是当</a:t>
            </a:r>
            <a:r>
              <a:rPr lang="en-US" altLang="zh-CN"/>
              <a:t>Sec31 </a:t>
            </a:r>
            <a:r>
              <a:rPr lang="zh-CN" altLang="en-US"/>
              <a:t>被招募到复合体中后，能够提高</a:t>
            </a:r>
            <a:r>
              <a:rPr lang="en-US" altLang="zh-CN"/>
              <a:t>Sec23 </a:t>
            </a:r>
            <a:r>
              <a:rPr lang="zh-CN" altLang="en-US"/>
              <a:t>作为</a:t>
            </a:r>
            <a:r>
              <a:rPr lang="en-US" altLang="zh-CN"/>
              <a:t>Sarl </a:t>
            </a:r>
            <a:r>
              <a:rPr lang="zh-CN" altLang="en-US"/>
              <a:t>的</a:t>
            </a:r>
            <a:r>
              <a:rPr lang="en-US" altLang="zh-CN"/>
              <a:t>GAP </a:t>
            </a:r>
            <a:r>
              <a:rPr lang="zh-CN" altLang="en-US"/>
              <a:t>活性达</a:t>
            </a:r>
            <a:r>
              <a:rPr lang="en-US" altLang="zh-CN"/>
              <a:t>10 </a:t>
            </a:r>
            <a:r>
              <a:rPr lang="zh-CN" altLang="en-US"/>
              <a:t>倍，从而使成熟的</a:t>
            </a:r>
            <a:r>
              <a:rPr lang="en-US" altLang="zh-CN"/>
              <a:t>COPⅡ</a:t>
            </a:r>
            <a:r>
              <a:rPr lang="zh-CN" altLang="en-US"/>
              <a:t>包被膜泡很容易发生去装配。解离下来的</a:t>
            </a:r>
            <a:r>
              <a:rPr lang="en-US" altLang="zh-CN"/>
              <a:t>COPⅡ</a:t>
            </a:r>
            <a:r>
              <a:rPr lang="zh-CN" altLang="en-US"/>
              <a:t>包被蛋白可再循环回到内质网上，为新一轮的货物运输做好准备。</a:t>
            </a:r>
          </a:p>
        </p:txBody>
      </p:sp>
      <p:sp>
        <p:nvSpPr>
          <p:cNvPr id="32772" name="灯片编号占位符 3">
            <a:extLst>
              <a:ext uri="{FF2B5EF4-FFF2-40B4-BE49-F238E27FC236}">
                <a16:creationId xmlns:a16="http://schemas.microsoft.com/office/drawing/2014/main" xmlns="" id="{B296CC57-C0D8-4DEA-8CF2-2296EB7A75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CE37E11-01B6-4EA4-98DF-11FE6BF7CDA7}" type="slidenum">
              <a:rPr lang="zh-CN" altLang="en-US" smtClean="0">
                <a:ea typeface="宋体" panose="02010600030101010101" pitchFamily="2" charset="-122"/>
              </a:rPr>
              <a:pPr/>
              <a:t>36</a:t>
            </a:fld>
            <a:endParaRPr lang="zh-CN" altLang="en-US">
              <a:ea typeface="宋体" panose="02010600030101010101" pitchFamily="2" charset="-122"/>
            </a:endParaRPr>
          </a:p>
        </p:txBody>
      </p:sp>
    </p:spTree>
    <p:extLst>
      <p:ext uri="{BB962C8B-B14F-4D97-AF65-F5344CB8AC3E}">
        <p14:creationId xmlns:p14="http://schemas.microsoft.com/office/powerpoint/2010/main" val="1381930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xmlns="" id="{F14F7F04-132F-481B-8F5B-DCFF08A80F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a:extLst>
              <a:ext uri="{FF2B5EF4-FFF2-40B4-BE49-F238E27FC236}">
                <a16:creationId xmlns:a16="http://schemas.microsoft.com/office/drawing/2014/main" xmlns="" id="{4ADF4B19-86FC-426E-B584-B6DD32B202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z="1400" b="1" dirty="0">
                <a:solidFill>
                  <a:srgbClr val="0000FF"/>
                </a:solidFill>
                <a:latin typeface="黑体" panose="02010609060101010101" pitchFamily="49" charset="-122"/>
                <a:ea typeface="黑体" panose="02010609060101010101" pitchFamily="49" charset="-122"/>
              </a:rPr>
              <a:t>蛋白质分选：</a:t>
            </a:r>
            <a:r>
              <a:rPr lang="zh-CN" altLang="zh-CN" dirty="0">
                <a:latin typeface="黑体" panose="02010609060101010101" pitchFamily="49" charset="-122"/>
                <a:ea typeface="黑体" panose="02010609060101010101" pitchFamily="49" charset="-122"/>
              </a:rPr>
              <a:t>真核细胞中绝大多数蛋白质都是由核基因编码，在游离核糖体上起始合成，然后翻译过程或在细胞质基质（游离核糖体）中完成，或在粗面内质网膜结合核糖体上完成，</a:t>
            </a:r>
            <a:r>
              <a:rPr lang="zh-CN" altLang="en-US" dirty="0">
                <a:latin typeface="黑体" panose="02010609060101010101" pitchFamily="49" charset="-122"/>
                <a:ea typeface="黑体" panose="02010609060101010101" pitchFamily="49" charset="-122"/>
              </a:rPr>
              <a:t>再以不同机制</a:t>
            </a:r>
            <a:r>
              <a:rPr lang="zh-CN" altLang="zh-CN" dirty="0">
                <a:latin typeface="黑体" panose="02010609060101010101" pitchFamily="49" charset="-122"/>
                <a:ea typeface="黑体" panose="02010609060101010101" pitchFamily="49" charset="-122"/>
              </a:rPr>
              <a:t>转运至细胞特定部位</a:t>
            </a:r>
            <a:endParaRPr lang="zh-CN" altLang="en-US" dirty="0">
              <a:latin typeface="黑体" panose="02010609060101010101" pitchFamily="49" charset="-122"/>
              <a:ea typeface="黑体" panose="02010609060101010101" pitchFamily="49" charset="-122"/>
            </a:endParaRPr>
          </a:p>
          <a:p>
            <a:pPr eaLnBrk="1" hangingPunct="1"/>
            <a:endParaRPr lang="zh-CN" altLang="en-US" dirty="0"/>
          </a:p>
        </p:txBody>
      </p:sp>
      <p:sp>
        <p:nvSpPr>
          <p:cNvPr id="9220" name="灯片编号占位符 3">
            <a:extLst>
              <a:ext uri="{FF2B5EF4-FFF2-40B4-BE49-F238E27FC236}">
                <a16:creationId xmlns:a16="http://schemas.microsoft.com/office/drawing/2014/main" xmlns="" id="{84B4ECBE-F20C-4607-9AB3-4CBB3CA4F1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8C934E5-4004-4A38-B117-24F815A03D7A}" type="slidenum">
              <a:rPr lang="zh-CN" altLang="en-US" smtClean="0"/>
              <a:pPr>
                <a:spcBef>
                  <a:spcPct val="0"/>
                </a:spcBef>
              </a:pPr>
              <a:t>4</a:t>
            </a:fld>
            <a:endParaRPr lang="zh-CN" altLang="en-US"/>
          </a:p>
        </p:txBody>
      </p:sp>
    </p:spTree>
    <p:extLst>
      <p:ext uri="{BB962C8B-B14F-4D97-AF65-F5344CB8AC3E}">
        <p14:creationId xmlns:p14="http://schemas.microsoft.com/office/powerpoint/2010/main" val="2471685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xmlns="" id="{E7042AC3-7695-4D21-BC72-8F4984BEEA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xmlns="" id="{52957A2C-87B0-48DC-AFB7-D8C6F5A10D9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dirty="0" smtClean="0"/>
              <a:t>Sec23</a:t>
            </a:r>
            <a:r>
              <a:rPr lang="zh-CN" altLang="en-US" dirty="0" smtClean="0"/>
              <a:t>和</a:t>
            </a:r>
            <a:r>
              <a:rPr lang="en-US" altLang="zh-CN" dirty="0" smtClean="0"/>
              <a:t>Sec24</a:t>
            </a:r>
            <a:r>
              <a:rPr lang="zh-CN" altLang="en-US" dirty="0" smtClean="0"/>
              <a:t>相互作用形成</a:t>
            </a:r>
            <a:r>
              <a:rPr lang="en-US" altLang="zh-CN" dirty="0" smtClean="0"/>
              <a:t>Sec23/Sec24</a:t>
            </a:r>
            <a:r>
              <a:rPr lang="zh-CN" altLang="en-US" dirty="0" smtClean="0"/>
              <a:t>复合物，并与</a:t>
            </a:r>
            <a:r>
              <a:rPr lang="en-US" altLang="zh-CN" dirty="0" err="1" smtClean="0"/>
              <a:t>Sarl</a:t>
            </a:r>
            <a:r>
              <a:rPr lang="en-US" altLang="zh-CN" dirty="0" smtClean="0"/>
              <a:t> </a:t>
            </a:r>
            <a:r>
              <a:rPr lang="zh-CN" altLang="en-US" dirty="0" smtClean="0"/>
              <a:t>结合在一起，形成紧紧包围着</a:t>
            </a:r>
            <a:r>
              <a:rPr lang="en-US" altLang="zh-CN" dirty="0" smtClean="0"/>
              <a:t>ER </a:t>
            </a:r>
            <a:r>
              <a:rPr lang="zh-CN" altLang="en-US" dirty="0" smtClean="0"/>
              <a:t>膜的一层包被，组成</a:t>
            </a:r>
            <a:r>
              <a:rPr lang="en-US" altLang="zh-CN" dirty="0" smtClean="0"/>
              <a:t>COP II</a:t>
            </a:r>
            <a:r>
              <a:rPr lang="zh-CN" altLang="en-US" dirty="0" smtClean="0"/>
              <a:t>包被的核心组分；</a:t>
            </a:r>
            <a:r>
              <a:rPr lang="en-US" altLang="zh-CN" dirty="0" smtClean="0"/>
              <a:t>Sec13</a:t>
            </a:r>
            <a:r>
              <a:rPr lang="zh-CN" altLang="en-US" dirty="0" smtClean="0"/>
              <a:t>和</a:t>
            </a:r>
            <a:r>
              <a:rPr lang="en-US" altLang="zh-CN" dirty="0" smtClean="0"/>
              <a:t>Sec31 </a:t>
            </a:r>
            <a:r>
              <a:rPr lang="zh-CN" altLang="en-US" dirty="0" smtClean="0"/>
              <a:t>也相互作用形成</a:t>
            </a:r>
            <a:r>
              <a:rPr lang="en-US" altLang="zh-CN" dirty="0" smtClean="0"/>
              <a:t>Sec13/Sec31</a:t>
            </a:r>
            <a:r>
              <a:rPr lang="zh-CN" altLang="en-US" dirty="0" smtClean="0"/>
              <a:t>异二聚体，通过与</a:t>
            </a:r>
            <a:r>
              <a:rPr lang="en-US" altLang="zh-CN" dirty="0" err="1" smtClean="0"/>
              <a:t>Sar</a:t>
            </a:r>
            <a:r>
              <a:rPr lang="en-US" altLang="zh-CN" dirty="0" smtClean="0"/>
              <a:t> 1/Sec23/24 </a:t>
            </a:r>
            <a:r>
              <a:rPr lang="zh-CN" altLang="en-US" dirty="0" smtClean="0"/>
              <a:t>复合体相互作用，覆盖在</a:t>
            </a:r>
            <a:r>
              <a:rPr lang="en-US" altLang="zh-CN" dirty="0" smtClean="0"/>
              <a:t>COP II</a:t>
            </a:r>
            <a:r>
              <a:rPr lang="zh-CN" altLang="en-US" dirty="0" smtClean="0"/>
              <a:t>包被核心组分的外围。</a:t>
            </a:r>
          </a:p>
          <a:p>
            <a:pPr eaLnBrk="1" hangingPunct="1"/>
            <a:endParaRPr lang="zh-CN" altLang="en-US" dirty="0"/>
          </a:p>
        </p:txBody>
      </p:sp>
      <p:sp>
        <p:nvSpPr>
          <p:cNvPr id="27652" name="灯片编号占位符 3">
            <a:extLst>
              <a:ext uri="{FF2B5EF4-FFF2-40B4-BE49-F238E27FC236}">
                <a16:creationId xmlns:a16="http://schemas.microsoft.com/office/drawing/2014/main" xmlns="" id="{3618AE3F-0757-4EC8-82F4-582D66EF91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15540AC-CFDB-4761-89FC-502DCD86C1CC}" type="slidenum">
              <a:rPr lang="zh-CN" altLang="en-US" smtClean="0"/>
              <a:pPr/>
              <a:t>37</a:t>
            </a:fld>
            <a:endParaRPr lang="zh-CN" altLang="en-US"/>
          </a:p>
        </p:txBody>
      </p:sp>
    </p:spTree>
    <p:extLst>
      <p:ext uri="{BB962C8B-B14F-4D97-AF65-F5344CB8AC3E}">
        <p14:creationId xmlns:p14="http://schemas.microsoft.com/office/powerpoint/2010/main" val="11041545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ARF-GDP</a:t>
            </a:r>
            <a:r>
              <a:rPr lang="zh-CN" altLang="en-US" dirty="0"/>
              <a:t>可以结合到高尔基体跨膜蛋白</a:t>
            </a:r>
            <a:r>
              <a:rPr lang="en-US" altLang="zh-CN" dirty="0"/>
              <a:t>p23/p24 </a:t>
            </a:r>
            <a:r>
              <a:rPr lang="zh-CN" altLang="en-US" dirty="0"/>
              <a:t>在细胞质中的尾巴上。在定位于顺面高尔基体膜上的具有鸟苷酸交换因子（</a:t>
            </a:r>
            <a:r>
              <a:rPr lang="en-US" altLang="zh-CN" dirty="0"/>
              <a:t>GEF</a:t>
            </a:r>
            <a:r>
              <a:rPr lang="zh-CN" altLang="en-US" dirty="0"/>
              <a:t>）功能的蛋白质</a:t>
            </a:r>
            <a:r>
              <a:rPr lang="en-US" altLang="zh-CN" dirty="0" err="1"/>
              <a:t>GBFl</a:t>
            </a:r>
            <a:r>
              <a:rPr lang="en-US" altLang="zh-CN" dirty="0"/>
              <a:t> </a:t>
            </a:r>
            <a:r>
              <a:rPr lang="zh-CN" altLang="en-US" dirty="0"/>
              <a:t>的作用下，引起</a:t>
            </a:r>
            <a:r>
              <a:rPr lang="en-US" altLang="zh-CN" dirty="0"/>
              <a:t>GDP</a:t>
            </a:r>
            <a:r>
              <a:rPr lang="zh-CN" altLang="en-US" dirty="0"/>
              <a:t>解离和与</a:t>
            </a:r>
            <a:r>
              <a:rPr lang="en-US" altLang="zh-CN" dirty="0"/>
              <a:t>GTP</a:t>
            </a:r>
            <a:r>
              <a:rPr lang="zh-CN" altLang="en-US" dirty="0"/>
              <a:t>结合，</a:t>
            </a:r>
            <a:r>
              <a:rPr lang="en-US" altLang="zh-CN" dirty="0"/>
              <a:t>ARF</a:t>
            </a:r>
            <a:r>
              <a:rPr lang="zh-CN" altLang="en-US" dirty="0"/>
              <a:t>被激活，即</a:t>
            </a:r>
            <a:r>
              <a:rPr lang="en-US" altLang="zh-CN" dirty="0"/>
              <a:t>ARF-GDP</a:t>
            </a:r>
            <a:r>
              <a:rPr lang="zh-CN" altLang="en-US" dirty="0"/>
              <a:t>转变为</a:t>
            </a:r>
            <a:r>
              <a:rPr lang="en-US" altLang="zh-CN" dirty="0"/>
              <a:t>ARF-GTP</a:t>
            </a:r>
            <a:r>
              <a:rPr lang="zh-CN" altLang="en-US" dirty="0"/>
              <a:t>。</a:t>
            </a:r>
            <a:r>
              <a:rPr lang="en-US" altLang="zh-CN" dirty="0"/>
              <a:t>GTP</a:t>
            </a:r>
            <a:r>
              <a:rPr lang="zh-CN" altLang="en-US" dirty="0"/>
              <a:t>的结合引起</a:t>
            </a:r>
            <a:r>
              <a:rPr lang="en-US" altLang="zh-CN" dirty="0"/>
              <a:t>ARF</a:t>
            </a:r>
            <a:r>
              <a:rPr lang="zh-CN" altLang="en-US" dirty="0"/>
              <a:t>构象发生改变，暴露出肉豆蔻酰化的</a:t>
            </a:r>
            <a:r>
              <a:rPr lang="en-US" altLang="zh-CN" dirty="0"/>
              <a:t>N</a:t>
            </a:r>
            <a:r>
              <a:rPr lang="zh-CN" altLang="en-US" dirty="0"/>
              <a:t>端两亲性螺旋，此螺旋可使</a:t>
            </a:r>
            <a:r>
              <a:rPr lang="en-US" altLang="zh-CN" dirty="0"/>
              <a:t>ARF-GTP</a:t>
            </a:r>
            <a:r>
              <a:rPr lang="zh-CN" altLang="en-US" dirty="0"/>
              <a:t>锚定到高尔基体膜的脂双层中。随后，含有</a:t>
            </a:r>
            <a:r>
              <a:rPr lang="en-US" altLang="zh-CN" dirty="0"/>
              <a:t>7 </a:t>
            </a:r>
            <a:r>
              <a:rPr lang="zh-CN" altLang="en-US" dirty="0"/>
              <a:t>个亚基的</a:t>
            </a:r>
            <a:r>
              <a:rPr lang="en-US" altLang="zh-CN" dirty="0"/>
              <a:t>COP I</a:t>
            </a:r>
            <a:r>
              <a:rPr lang="zh-CN" altLang="en-US" dirty="0"/>
              <a:t>包被蛋白复合体被整体招募到高尔基体膜上与</a:t>
            </a:r>
            <a:r>
              <a:rPr lang="en-US" altLang="zh-CN" dirty="0"/>
              <a:t>ARF-GTP</a:t>
            </a:r>
            <a:r>
              <a:rPr lang="zh-CN" altLang="en-US" dirty="0"/>
              <a:t>结合，</a:t>
            </a:r>
            <a:r>
              <a:rPr lang="en-US" altLang="zh-CN" dirty="0"/>
              <a:t>3-4</a:t>
            </a:r>
            <a:r>
              <a:rPr lang="zh-CN" altLang="en-US" dirty="0"/>
              <a:t>个</a:t>
            </a:r>
            <a:r>
              <a:rPr lang="en-US" altLang="zh-CN" dirty="0"/>
              <a:t>ARF</a:t>
            </a:r>
            <a:r>
              <a:rPr lang="zh-CN" altLang="en-US" dirty="0"/>
              <a:t>结合一个包被蛋白复合体，它们之间相互作用后又产生更多促进蛋白质相互作用的接合面。</a:t>
            </a:r>
            <a:r>
              <a:rPr lang="en-US" altLang="zh-CN" dirty="0"/>
              <a:t>γ-</a:t>
            </a:r>
            <a:r>
              <a:rPr lang="zh-CN" altLang="en-US" dirty="0"/>
              <a:t>亚基与</a:t>
            </a:r>
            <a:r>
              <a:rPr lang="en-US" altLang="zh-CN" dirty="0"/>
              <a:t>p24</a:t>
            </a:r>
            <a:r>
              <a:rPr lang="zh-CN" altLang="en-US" dirty="0"/>
              <a:t>结合可以使包被蛋白复合体更加稳定，同时</a:t>
            </a:r>
            <a:r>
              <a:rPr lang="en-US" altLang="zh-CN" dirty="0"/>
              <a:t>p23/p24 </a:t>
            </a:r>
            <a:r>
              <a:rPr lang="zh-CN" altLang="en-US" dirty="0"/>
              <a:t>与</a:t>
            </a:r>
            <a:r>
              <a:rPr lang="en-US" altLang="zh-CN" dirty="0"/>
              <a:t>γ-</a:t>
            </a:r>
            <a:r>
              <a:rPr lang="zh-CN" altLang="en-US" dirty="0"/>
              <a:t>亚基之间的相互作用，改变了</a:t>
            </a:r>
            <a:r>
              <a:rPr lang="en-US" altLang="zh-CN" dirty="0"/>
              <a:t>γ-</a:t>
            </a:r>
            <a:r>
              <a:rPr lang="zh-CN" altLang="en-US" dirty="0"/>
              <a:t>亚基的空间构象，导致亚基空间构象的重排，从而有利于包被蛋白复合体之间的聚集，启动</a:t>
            </a:r>
            <a:r>
              <a:rPr lang="en-US" altLang="zh-CN" dirty="0"/>
              <a:t>COP I </a:t>
            </a:r>
            <a:r>
              <a:rPr lang="zh-CN" altLang="en-US" dirty="0"/>
              <a:t>包被的组装过程。游离的</a:t>
            </a:r>
            <a:r>
              <a:rPr lang="en-US" altLang="zh-CN" dirty="0"/>
              <a:t>COP I </a:t>
            </a:r>
            <a:r>
              <a:rPr lang="zh-CN" altLang="en-US" dirty="0"/>
              <a:t>包被膜泡在</a:t>
            </a:r>
            <a:r>
              <a:rPr lang="en-US" altLang="zh-CN" dirty="0"/>
              <a:t>GTP </a:t>
            </a:r>
            <a:r>
              <a:rPr lang="zh-CN" altLang="en-US" dirty="0"/>
              <a:t>酶激活蛋白（</a:t>
            </a:r>
            <a:r>
              <a:rPr lang="en-US" altLang="zh-CN" dirty="0"/>
              <a:t>GAP</a:t>
            </a:r>
            <a:r>
              <a:rPr lang="zh-CN" altLang="en-US" dirty="0"/>
              <a:t>）作用下，</a:t>
            </a:r>
            <a:r>
              <a:rPr lang="en-US" altLang="zh-CN" dirty="0"/>
              <a:t>ARF</a:t>
            </a:r>
            <a:r>
              <a:rPr lang="zh-CN" altLang="en-US" dirty="0"/>
              <a:t>水解</a:t>
            </a:r>
            <a:r>
              <a:rPr lang="en-US" altLang="zh-CN" dirty="0"/>
              <a:t>GTP</a:t>
            </a:r>
            <a:r>
              <a:rPr lang="zh-CN" altLang="en-US" dirty="0"/>
              <a:t>，导致</a:t>
            </a:r>
            <a:r>
              <a:rPr lang="en-US" altLang="zh-CN" dirty="0"/>
              <a:t>COP I </a:t>
            </a:r>
            <a:r>
              <a:rPr lang="zh-CN" altLang="en-US" dirty="0"/>
              <a:t>包被去组装，包被蛋白解聚并通过再循环回到高尔基体。</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38</a:t>
            </a:fld>
            <a:endParaRPr lang="zh-CN" altLang="en-US"/>
          </a:p>
        </p:txBody>
      </p:sp>
    </p:spTree>
    <p:extLst>
      <p:ext uri="{BB962C8B-B14F-4D97-AF65-F5344CB8AC3E}">
        <p14:creationId xmlns:p14="http://schemas.microsoft.com/office/powerpoint/2010/main" val="2802337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xmlns="" id="{607F14B5-453D-4C7A-B59D-AD94DAC2D3C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a:extLst>
              <a:ext uri="{FF2B5EF4-FFF2-40B4-BE49-F238E27FC236}">
                <a16:creationId xmlns:a16="http://schemas.microsoft.com/office/drawing/2014/main" xmlns="" id="{ECBB577C-4718-43D9-8A4B-D382D1D2C1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ts val="600"/>
              </a:spcBef>
              <a:spcAft>
                <a:spcPts val="600"/>
              </a:spcAft>
            </a:pPr>
            <a:r>
              <a:rPr lang="en-US" altLang="zh-CN">
                <a:latin typeface="Arial" panose="020B0604020202020204" pitchFamily="34" charset="0"/>
                <a:ea typeface="黑体" panose="02010609060101010101" pitchFamily="49" charset="-122"/>
              </a:rPr>
              <a:t>A. </a:t>
            </a:r>
            <a:r>
              <a:rPr lang="zh-CN" altLang="en-US">
                <a:latin typeface="Arial" panose="020B0604020202020204" pitchFamily="34" charset="0"/>
                <a:ea typeface="黑体" panose="02010609060101010101" pitchFamily="49" charset="-122"/>
              </a:rPr>
              <a:t>三腿网格蛋白分子：</a:t>
            </a:r>
            <a:r>
              <a:rPr lang="en-US" altLang="zh-CN">
                <a:latin typeface="Arial" panose="020B0604020202020204" pitchFamily="34" charset="0"/>
                <a:ea typeface="黑体" panose="02010609060101010101" pitchFamily="49" charset="-122"/>
              </a:rPr>
              <a:t>3 </a:t>
            </a:r>
            <a:r>
              <a:rPr lang="zh-CN" altLang="en-US">
                <a:latin typeface="Arial" panose="020B0604020202020204" pitchFamily="34" charset="0"/>
                <a:ea typeface="黑体" panose="02010609060101010101" pitchFamily="49" charset="-122"/>
              </a:rPr>
              <a:t>条重链，</a:t>
            </a:r>
            <a:r>
              <a:rPr lang="en-US" altLang="zh-CN">
                <a:latin typeface="Arial" panose="020B0604020202020204" pitchFamily="34" charset="0"/>
                <a:ea typeface="黑体" panose="02010609060101010101" pitchFamily="49" charset="-122"/>
              </a:rPr>
              <a:t>3 </a:t>
            </a:r>
            <a:r>
              <a:rPr lang="zh-CN" altLang="en-US">
                <a:latin typeface="Arial" panose="020B0604020202020204" pitchFamily="34" charset="0"/>
                <a:ea typeface="黑体" panose="02010609060101010101" pitchFamily="49" charset="-122"/>
              </a:rPr>
              <a:t>条轻链</a:t>
            </a:r>
            <a:endParaRPr lang="en-US" altLang="zh-CN">
              <a:latin typeface="Arial" panose="020B0604020202020204" pitchFamily="34" charset="0"/>
              <a:ea typeface="黑体" panose="02010609060101010101" pitchFamily="49" charset="-122"/>
            </a:endParaRPr>
          </a:p>
          <a:p>
            <a:pPr>
              <a:spcBef>
                <a:spcPts val="600"/>
              </a:spcBef>
              <a:spcAft>
                <a:spcPts val="600"/>
              </a:spcAft>
            </a:pPr>
            <a:r>
              <a:rPr lang="en-US" altLang="zh-CN">
                <a:latin typeface="Arial" panose="020B0604020202020204" pitchFamily="34" charset="0"/>
                <a:ea typeface="黑体" panose="02010609060101010101" pitchFamily="49" charset="-122"/>
              </a:rPr>
              <a:t>B. </a:t>
            </a:r>
            <a:r>
              <a:rPr lang="zh-CN" altLang="en-US">
                <a:latin typeface="Arial" panose="020B0604020202020204" pitchFamily="34" charset="0"/>
                <a:ea typeface="黑体" panose="02010609060101010101" pitchFamily="49" charset="-122"/>
              </a:rPr>
              <a:t>在体外缺乏膜泡的情况下自组装的网格蛋白网格包被</a:t>
            </a:r>
            <a:endParaRPr lang="en-US" altLang="zh-CN">
              <a:latin typeface="Arial" panose="020B0604020202020204" pitchFamily="34" charset="0"/>
              <a:ea typeface="黑体" panose="02010609060101010101" pitchFamily="49" charset="-122"/>
            </a:endParaRPr>
          </a:p>
          <a:p>
            <a:pPr>
              <a:spcBef>
                <a:spcPts val="600"/>
              </a:spcBef>
              <a:spcAft>
                <a:spcPts val="600"/>
              </a:spcAft>
            </a:pPr>
            <a:r>
              <a:rPr lang="en-US" altLang="zh-CN">
                <a:latin typeface="Arial" panose="020B0604020202020204" pitchFamily="34" charset="0"/>
                <a:ea typeface="黑体" panose="02010609060101010101" pitchFamily="49" charset="-122"/>
              </a:rPr>
              <a:t>C. </a:t>
            </a:r>
            <a:r>
              <a:rPr lang="zh-CN" altLang="en-US">
                <a:latin typeface="Arial" panose="020B0604020202020204" pitchFamily="34" charset="0"/>
                <a:ea typeface="黑体" panose="02010609060101010101" pitchFamily="49" charset="-122"/>
              </a:rPr>
              <a:t>发动蛋白介导的网格蛋白</a:t>
            </a:r>
            <a:r>
              <a:rPr lang="en-US" altLang="zh-CN">
                <a:latin typeface="Arial" panose="020B0604020202020204" pitchFamily="34" charset="0"/>
                <a:ea typeface="黑体" panose="02010609060101010101" pitchFamily="49" charset="-122"/>
              </a:rPr>
              <a:t>/ </a:t>
            </a:r>
            <a:r>
              <a:rPr lang="zh-CN" altLang="en-US">
                <a:latin typeface="Arial" panose="020B0604020202020204" pitchFamily="34" charset="0"/>
                <a:ea typeface="黑体" panose="02010609060101010101" pitchFamily="49" charset="-122"/>
              </a:rPr>
              <a:t>接头 蛋白包被膜泡的形成示意图</a:t>
            </a:r>
          </a:p>
          <a:p>
            <a:pPr>
              <a:spcBef>
                <a:spcPts val="600"/>
              </a:spcBef>
              <a:spcAft>
                <a:spcPts val="600"/>
              </a:spcAft>
            </a:pPr>
            <a:endParaRPr lang="zh-CN" altLang="en-US">
              <a:latin typeface="Arial" panose="020B0604020202020204" pitchFamily="34" charset="0"/>
              <a:ea typeface="黑体" panose="02010609060101010101" pitchFamily="49" charset="-122"/>
            </a:endParaRPr>
          </a:p>
          <a:p>
            <a:pPr eaLnBrk="1" hangingPunct="1"/>
            <a:endParaRPr lang="zh-CN" altLang="en-US"/>
          </a:p>
        </p:txBody>
      </p:sp>
      <p:sp>
        <p:nvSpPr>
          <p:cNvPr id="62468" name="灯片编号占位符 3">
            <a:extLst>
              <a:ext uri="{FF2B5EF4-FFF2-40B4-BE49-F238E27FC236}">
                <a16:creationId xmlns:a16="http://schemas.microsoft.com/office/drawing/2014/main" xmlns="" id="{897739FD-CB66-41B0-9D4F-59FC99CAB85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B22CC8F-68F4-4F86-88BA-C1D9FEE8DA5B}" type="slidenum">
              <a:rPr lang="zh-CN" altLang="en-US" smtClean="0"/>
              <a:pPr>
                <a:spcBef>
                  <a:spcPct val="0"/>
                </a:spcBef>
              </a:pPr>
              <a:t>40</a:t>
            </a:fld>
            <a:endParaRPr lang="zh-CN" altLang="en-US"/>
          </a:p>
        </p:txBody>
      </p:sp>
    </p:spTree>
    <p:extLst>
      <p:ext uri="{BB962C8B-B14F-4D97-AF65-F5344CB8AC3E}">
        <p14:creationId xmlns:p14="http://schemas.microsoft.com/office/powerpoint/2010/main" val="3207765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a:extLst>
              <a:ext uri="{FF2B5EF4-FFF2-40B4-BE49-F238E27FC236}">
                <a16:creationId xmlns:a16="http://schemas.microsoft.com/office/drawing/2014/main" xmlns="" id="{9AB70980-E3E0-4BFB-80C4-FAF208B033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a:extLst>
              <a:ext uri="{FF2B5EF4-FFF2-40B4-BE49-F238E27FC236}">
                <a16:creationId xmlns:a16="http://schemas.microsoft.com/office/drawing/2014/main" xmlns="" id="{A08F719E-C762-4614-A37B-6ABC562E0B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dirty="0"/>
              <a:t>Figure 13-2  Molecular Biology of the Cell (© Garland Science 2008)</a:t>
            </a: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zh-CN" sz="1200" b="1" dirty="0">
                <a:solidFill>
                  <a:schemeClr val="bg1"/>
                </a:solidFill>
                <a:ea typeface="宋体" panose="02010600030101010101" pitchFamily="2" charset="-122"/>
                <a:cs typeface="Arial" panose="020B0604020202020204" pitchFamily="34" charset="0"/>
              </a:rPr>
              <a:t>Transport vesicles bud off from one compartment and fuse with another. As they do so, they carry material as cargo from the lumen (the space within a membrane-enclosed compartment) and membrane of the donor compartment to the lumen and membrane of the target compartment</a:t>
            </a:r>
            <a:endParaRPr lang="zh-CN" altLang="en-US" sz="1200" b="1" dirty="0">
              <a:solidFill>
                <a:schemeClr val="bg1"/>
              </a:solidFill>
              <a:ea typeface="宋体" panose="02010600030101010101" pitchFamily="2" charset="-122"/>
              <a:cs typeface="Arial" panose="020B0604020202020204" pitchFamily="34" charset="0"/>
            </a:endParaRPr>
          </a:p>
          <a:p>
            <a:pPr eaLnBrk="1" hangingPunct="1">
              <a:spcBef>
                <a:spcPct val="0"/>
              </a:spcBef>
            </a:pPr>
            <a:endParaRPr lang="en-US" altLang="zh-CN" dirty="0"/>
          </a:p>
          <a:p>
            <a:pPr eaLnBrk="1" hangingPunct="1">
              <a:spcBef>
                <a:spcPct val="0"/>
              </a:spcBef>
            </a:pPr>
            <a:endParaRPr lang="zh-CN" altLang="en-US" dirty="0"/>
          </a:p>
        </p:txBody>
      </p:sp>
      <p:sp>
        <p:nvSpPr>
          <p:cNvPr id="64516" name="灯片编号占位符 3">
            <a:extLst>
              <a:ext uri="{FF2B5EF4-FFF2-40B4-BE49-F238E27FC236}">
                <a16:creationId xmlns:a16="http://schemas.microsoft.com/office/drawing/2014/main" xmlns="" id="{6B300121-D23D-4CAF-B60D-377CCCA340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96D6537-F5A6-4B0B-A835-2B79EA15909B}" type="slidenum">
              <a:rPr lang="zh-CN" altLang="en-US" smtClean="0"/>
              <a:pPr>
                <a:spcBef>
                  <a:spcPct val="0"/>
                </a:spcBef>
              </a:pPr>
              <a:t>43</a:t>
            </a:fld>
            <a:endParaRPr lang="zh-CN" altLang="en-US"/>
          </a:p>
        </p:txBody>
      </p:sp>
    </p:spTree>
    <p:extLst>
      <p:ext uri="{BB962C8B-B14F-4D97-AF65-F5344CB8AC3E}">
        <p14:creationId xmlns:p14="http://schemas.microsoft.com/office/powerpoint/2010/main" val="3866625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xmlns="" id="{01515739-0D18-4BDA-840C-3F59778F605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a:extLst>
              <a:ext uri="{FF2B5EF4-FFF2-40B4-BE49-F238E27FC236}">
                <a16:creationId xmlns:a16="http://schemas.microsoft.com/office/drawing/2014/main" xmlns="" id="{D7A7AAB8-E844-4FDF-BAE6-A30E809707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solidFill>
                  <a:srgbClr val="0000FF"/>
                </a:solidFill>
              </a:rPr>
              <a:t>胞质中</a:t>
            </a:r>
            <a:r>
              <a:rPr lang="en-US" altLang="zh-CN">
                <a:solidFill>
                  <a:srgbClr val="0000FF"/>
                </a:solidFill>
              </a:rPr>
              <a:t>Rab </a:t>
            </a:r>
            <a:r>
              <a:rPr lang="zh-CN" altLang="en-US">
                <a:solidFill>
                  <a:srgbClr val="0000FF"/>
                </a:solidFill>
              </a:rPr>
              <a:t>蛋白在特异性鸟苷酸交换因子（</a:t>
            </a:r>
            <a:r>
              <a:rPr lang="en-US" altLang="zh-CN">
                <a:solidFill>
                  <a:srgbClr val="0000FF"/>
                </a:solidFill>
              </a:rPr>
              <a:t>GEF</a:t>
            </a:r>
            <a:r>
              <a:rPr lang="zh-CN" altLang="en-US">
                <a:solidFill>
                  <a:srgbClr val="0000FF"/>
                </a:solidFill>
              </a:rPr>
              <a:t>）催化下，</a:t>
            </a:r>
            <a:r>
              <a:rPr lang="en-US" altLang="zh-CN">
                <a:solidFill>
                  <a:srgbClr val="0000FF"/>
                </a:solidFill>
              </a:rPr>
              <a:t>Rab-GDP </a:t>
            </a:r>
            <a:r>
              <a:rPr lang="zh-CN" altLang="en-US">
                <a:solidFill>
                  <a:srgbClr val="0000FF"/>
                </a:solidFill>
              </a:rPr>
              <a:t>转换为</a:t>
            </a:r>
            <a:r>
              <a:rPr lang="en-US" altLang="zh-CN">
                <a:solidFill>
                  <a:srgbClr val="0000FF"/>
                </a:solidFill>
              </a:rPr>
              <a:t>Rab-GTP</a:t>
            </a:r>
            <a:r>
              <a:rPr lang="zh-CN" altLang="en-US">
                <a:solidFill>
                  <a:srgbClr val="0000FF"/>
                </a:solidFill>
              </a:rPr>
              <a:t>，构象改变致使其通过类异戊二烯基团插入转运膜泡表面，与靶膜上</a:t>
            </a:r>
            <a:r>
              <a:rPr lang="en-US" altLang="zh-CN">
                <a:solidFill>
                  <a:srgbClr val="0000FF"/>
                </a:solidFill>
              </a:rPr>
              <a:t>Rab </a:t>
            </a:r>
            <a:r>
              <a:rPr lang="zh-CN" altLang="en-US">
                <a:solidFill>
                  <a:srgbClr val="0000FF"/>
                </a:solidFill>
              </a:rPr>
              <a:t>效应器结合蛋白相互作用，从而使转运膜泡被锚定在靶膜上</a:t>
            </a:r>
          </a:p>
          <a:p>
            <a:pPr eaLnBrk="1" hangingPunct="1"/>
            <a:endParaRPr lang="zh-CN" altLang="en-US"/>
          </a:p>
        </p:txBody>
      </p:sp>
      <p:sp>
        <p:nvSpPr>
          <p:cNvPr id="41988" name="灯片编号占位符 3">
            <a:extLst>
              <a:ext uri="{FF2B5EF4-FFF2-40B4-BE49-F238E27FC236}">
                <a16:creationId xmlns:a16="http://schemas.microsoft.com/office/drawing/2014/main" xmlns="" id="{30FBF0A3-B594-4DF4-BDD6-188469ACF1B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17B04D4-05FF-4937-9CA4-572BBD027766}" type="slidenum">
              <a:rPr lang="zh-CN" altLang="en-US" smtClean="0"/>
              <a:pPr/>
              <a:t>44</a:t>
            </a:fld>
            <a:endParaRPr lang="zh-CN" altLang="en-US"/>
          </a:p>
        </p:txBody>
      </p:sp>
    </p:spTree>
    <p:extLst>
      <p:ext uri="{BB962C8B-B14F-4D97-AF65-F5344CB8AC3E}">
        <p14:creationId xmlns:p14="http://schemas.microsoft.com/office/powerpoint/2010/main" val="4223041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xmlns="" id="{C0EE50BD-8A3A-44F3-89EB-6DD84FECDD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a:extLst>
              <a:ext uri="{FF2B5EF4-FFF2-40B4-BE49-F238E27FC236}">
                <a16:creationId xmlns:a16="http://schemas.microsoft.com/office/drawing/2014/main" xmlns="" id="{B65B2607-E518-4094-B85D-A1FB11AD26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和包被招募</a:t>
            </a:r>
            <a:r>
              <a:rPr lang="en-US" altLang="zh-CN"/>
              <a:t>GTP </a:t>
            </a:r>
            <a:r>
              <a:rPr lang="zh-CN" altLang="en-US"/>
              <a:t>酶</a:t>
            </a:r>
            <a:r>
              <a:rPr lang="en-US" altLang="zh-CN"/>
              <a:t>Sar1 </a:t>
            </a:r>
            <a:r>
              <a:rPr lang="zh-CN" altLang="en-US"/>
              <a:t>和</a:t>
            </a:r>
            <a:r>
              <a:rPr lang="en-US" altLang="zh-CN"/>
              <a:t>ARF </a:t>
            </a:r>
            <a:r>
              <a:rPr lang="zh-CN" altLang="en-US"/>
              <a:t>蛋白一样，小分子</a:t>
            </a:r>
            <a:r>
              <a:rPr lang="en-US" altLang="zh-CN"/>
              <a:t>GTP </a:t>
            </a:r>
            <a:r>
              <a:rPr lang="zh-CN" altLang="en-US"/>
              <a:t>结合蛋白</a:t>
            </a:r>
            <a:r>
              <a:rPr lang="en-US" altLang="zh-CN"/>
              <a:t>Rab</a:t>
            </a:r>
            <a:r>
              <a:rPr lang="zh-CN" altLang="en-US"/>
              <a:t>也属于开关调控蛋白</a:t>
            </a:r>
            <a:r>
              <a:rPr lang="en-US" altLang="zh-CN"/>
              <a:t>GTPase </a:t>
            </a:r>
            <a:r>
              <a:rPr lang="zh-CN" altLang="en-US"/>
              <a:t>超家族成员，现在己知有</a:t>
            </a:r>
            <a:r>
              <a:rPr lang="en-US" altLang="zh-CN"/>
              <a:t>60 </a:t>
            </a:r>
            <a:r>
              <a:rPr lang="zh-CN" altLang="en-US"/>
              <a:t>余种。不同膜上具有不同的</a:t>
            </a:r>
            <a:r>
              <a:rPr lang="en-US" altLang="zh-CN"/>
              <a:t>Rab</a:t>
            </a:r>
            <a:r>
              <a:rPr lang="zh-CN" altLang="en-US"/>
              <a:t>，每一种细胞器至少含有一种以上的</a:t>
            </a:r>
            <a:r>
              <a:rPr lang="en-US" altLang="zh-CN"/>
              <a:t>Rab</a:t>
            </a:r>
            <a:r>
              <a:rPr lang="zh-CN" altLang="en-US"/>
              <a:t>。</a:t>
            </a:r>
          </a:p>
          <a:p>
            <a:pPr eaLnBrk="1" hangingPunct="1"/>
            <a:r>
              <a:rPr lang="en-US" altLang="zh-CN"/>
              <a:t>Rab </a:t>
            </a:r>
            <a:r>
              <a:rPr lang="zh-CN" altLang="en-US"/>
              <a:t>蛋白的作用机制如图所示：在供体膜上特异性鸟苷酸交换因子（</a:t>
            </a:r>
            <a:r>
              <a:rPr lang="en-US" altLang="zh-CN"/>
              <a:t>GEF</a:t>
            </a:r>
            <a:r>
              <a:rPr lang="zh-CN" altLang="en-US"/>
              <a:t>）催化下，胞质中</a:t>
            </a:r>
            <a:r>
              <a:rPr lang="en-US" altLang="zh-CN"/>
              <a:t>Rab-GDP </a:t>
            </a:r>
            <a:r>
              <a:rPr lang="zh-CN" altLang="en-US"/>
              <a:t>转换为</a:t>
            </a:r>
            <a:r>
              <a:rPr lang="en-US" altLang="zh-CN"/>
              <a:t>Rab-GTP</a:t>
            </a:r>
            <a:r>
              <a:rPr lang="zh-CN" altLang="en-US"/>
              <a:t>，引发</a:t>
            </a:r>
            <a:r>
              <a:rPr lang="en-US" altLang="zh-CN"/>
              <a:t>Rab </a:t>
            </a:r>
            <a:r>
              <a:rPr lang="zh-CN" altLang="en-US"/>
              <a:t>构象改变并暴露其共价结合的类异戊二烯（</a:t>
            </a:r>
            <a:r>
              <a:rPr lang="en-US" altLang="zh-CN"/>
              <a:t>isoprenoid</a:t>
            </a:r>
            <a:r>
              <a:rPr lang="zh-CN" altLang="en-US"/>
              <a:t>）脂质基团，从而帮助</a:t>
            </a:r>
            <a:r>
              <a:rPr lang="en-US" altLang="zh-CN"/>
              <a:t>Rab-GTP </a:t>
            </a:r>
            <a:r>
              <a:rPr lang="zh-CN" altLang="en-US"/>
              <a:t>蛋白锚定在转运膜泡上，并随膜泡转移。插入到膜泡表面</a:t>
            </a:r>
            <a:r>
              <a:rPr lang="en-US" altLang="zh-CN"/>
              <a:t>Rab-GTP</a:t>
            </a:r>
            <a:r>
              <a:rPr lang="zh-CN" altLang="en-US"/>
              <a:t>可与靶膜上称作</a:t>
            </a:r>
            <a:r>
              <a:rPr lang="en-US" altLang="zh-CN"/>
              <a:t>Rab </a:t>
            </a:r>
            <a:r>
              <a:rPr lang="zh-CN" altLang="en-US"/>
              <a:t>效应器（</a:t>
            </a:r>
            <a:r>
              <a:rPr lang="en-US" altLang="zh-CN"/>
              <a:t>Rab effector</a:t>
            </a:r>
            <a:r>
              <a:rPr lang="zh-CN" altLang="en-US"/>
              <a:t>）的蛋白结合，这种结合有助于膜泡锚定和</a:t>
            </a:r>
            <a:r>
              <a:rPr lang="en-US" altLang="zh-CN"/>
              <a:t>v-SNARE </a:t>
            </a:r>
            <a:r>
              <a:rPr lang="zh-CN" altLang="en-US"/>
              <a:t>与</a:t>
            </a:r>
            <a:r>
              <a:rPr lang="en-US" altLang="zh-CN"/>
              <a:t>t-SNARE </a:t>
            </a:r>
            <a:r>
              <a:rPr lang="zh-CN" altLang="en-US"/>
              <a:t>的配对。当膜泡融合发生后，与</a:t>
            </a:r>
            <a:r>
              <a:rPr lang="en-US" altLang="zh-CN"/>
              <a:t>Rab-</a:t>
            </a:r>
            <a:r>
              <a:rPr lang="zh-CN" altLang="en-US"/>
              <a:t>蛋白结合的</a:t>
            </a:r>
            <a:r>
              <a:rPr lang="en-US" altLang="zh-CN"/>
              <a:t>GTP </a:t>
            </a:r>
            <a:r>
              <a:rPr lang="zh-CN" altLang="en-US"/>
              <a:t>被水解成</a:t>
            </a:r>
            <a:r>
              <a:rPr lang="en-US" altLang="zh-CN"/>
              <a:t>GDP</a:t>
            </a:r>
            <a:r>
              <a:rPr lang="zh-CN" altLang="en-US"/>
              <a:t>，随即引发</a:t>
            </a:r>
            <a:r>
              <a:rPr lang="en-US" altLang="zh-CN"/>
              <a:t>Rab-GDP </a:t>
            </a:r>
            <a:r>
              <a:rPr lang="zh-CN" altLang="en-US"/>
              <a:t>释放，然后再被用于进行</a:t>
            </a:r>
            <a:r>
              <a:rPr lang="en-US" altLang="zh-CN"/>
              <a:t>GDP-GTP </a:t>
            </a:r>
            <a:r>
              <a:rPr lang="zh-CN" altLang="en-US"/>
              <a:t>交换、结合与水解的下一个周期。</a:t>
            </a:r>
          </a:p>
          <a:p>
            <a:pPr eaLnBrk="1" hangingPunct="1"/>
            <a:endParaRPr lang="zh-CN" altLang="en-US"/>
          </a:p>
        </p:txBody>
      </p:sp>
      <p:sp>
        <p:nvSpPr>
          <p:cNvPr id="44036" name="灯片编号占位符 3">
            <a:extLst>
              <a:ext uri="{FF2B5EF4-FFF2-40B4-BE49-F238E27FC236}">
                <a16:creationId xmlns:a16="http://schemas.microsoft.com/office/drawing/2014/main" xmlns="" id="{176061B8-C7F4-428C-85A7-1EE8827A404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5AC6FE1-110D-4219-8BAA-E001E8F0FAD9}" type="slidenum">
              <a:rPr lang="zh-CN" altLang="en-US" smtClean="0">
                <a:ea typeface="宋体" panose="02010600030101010101" pitchFamily="2" charset="-122"/>
              </a:rPr>
              <a:pPr/>
              <a:t>46</a:t>
            </a:fld>
            <a:endParaRPr lang="zh-CN" altLang="en-US">
              <a:ea typeface="宋体" panose="02010600030101010101" pitchFamily="2" charset="-122"/>
            </a:endParaRPr>
          </a:p>
        </p:txBody>
      </p:sp>
    </p:spTree>
    <p:extLst>
      <p:ext uri="{BB962C8B-B14F-4D97-AF65-F5344CB8AC3E}">
        <p14:creationId xmlns:p14="http://schemas.microsoft.com/office/powerpoint/2010/main" val="2305210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xmlns="" id="{120B1006-9D88-4C70-B1F0-60B9B356455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xmlns="" id="{48B68DBB-62EC-43A5-B777-EC913230D2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图</a:t>
            </a:r>
            <a:r>
              <a:rPr lang="en-US" altLang="zh-CN" dirty="0"/>
              <a:t>6-13 </a:t>
            </a:r>
            <a:r>
              <a:rPr lang="zh-CN" altLang="en-US" dirty="0"/>
              <a:t>在供体膜和靶膜之间膜泡的锚定与融合模式图解 在供体膜上的鸟苷酸交换因子（</a:t>
            </a:r>
            <a:r>
              <a:rPr lang="en-US" altLang="zh-CN" dirty="0"/>
              <a:t>GEF</a:t>
            </a:r>
            <a:r>
              <a:rPr lang="zh-CN" altLang="en-US" dirty="0"/>
              <a:t>）识别并结合特异性</a:t>
            </a:r>
            <a:r>
              <a:rPr lang="en-US" altLang="zh-CN" dirty="0" err="1"/>
              <a:t>Rab</a:t>
            </a:r>
            <a:r>
              <a:rPr lang="en-US" altLang="zh-CN" dirty="0"/>
              <a:t> </a:t>
            </a:r>
            <a:r>
              <a:rPr lang="zh-CN" altLang="en-US" dirty="0"/>
              <a:t>蛋白，诱发</a:t>
            </a:r>
            <a:r>
              <a:rPr lang="en-US" altLang="zh-CN" dirty="0"/>
              <a:t>GTP </a:t>
            </a:r>
            <a:r>
              <a:rPr lang="zh-CN" altLang="en-US" dirty="0"/>
              <a:t>置换</a:t>
            </a:r>
            <a:r>
              <a:rPr lang="en-US" altLang="zh-CN" dirty="0"/>
              <a:t>GDP</a:t>
            </a:r>
            <a:r>
              <a:rPr lang="zh-CN" altLang="en-US" dirty="0"/>
              <a:t>，鸟苷酸交换引发</a:t>
            </a:r>
            <a:r>
              <a:rPr lang="en-US" altLang="zh-CN" dirty="0" err="1"/>
              <a:t>Rab</a:t>
            </a:r>
            <a:r>
              <a:rPr lang="en-US" altLang="zh-CN" dirty="0"/>
              <a:t> </a:t>
            </a:r>
            <a:r>
              <a:rPr lang="zh-CN" altLang="en-US" dirty="0"/>
              <a:t>蛋白构象改变并暴露其共 价结合的脂质基团，从而帮助</a:t>
            </a:r>
            <a:r>
              <a:rPr lang="en-US" altLang="zh-CN" dirty="0" err="1"/>
              <a:t>Rab</a:t>
            </a:r>
            <a:r>
              <a:rPr lang="en-US" altLang="zh-CN" dirty="0"/>
              <a:t>-GTP </a:t>
            </a:r>
            <a:r>
              <a:rPr lang="zh-CN" altLang="en-US" dirty="0"/>
              <a:t>蛋白锚定在供体膜上，并随膜泡转移，在靶膜上</a:t>
            </a:r>
            <a:r>
              <a:rPr lang="en-US" altLang="zh-CN" dirty="0" err="1"/>
              <a:t>Rab</a:t>
            </a:r>
            <a:r>
              <a:rPr lang="en-US" altLang="zh-CN" dirty="0"/>
              <a:t>-GTP </a:t>
            </a:r>
            <a:r>
              <a:rPr lang="zh-CN" altLang="en-US" dirty="0"/>
              <a:t>与</a:t>
            </a:r>
            <a:r>
              <a:rPr lang="en-US" altLang="zh-CN" dirty="0" err="1"/>
              <a:t>Rab</a:t>
            </a:r>
            <a:r>
              <a:rPr lang="en-US" altLang="zh-CN" dirty="0"/>
              <a:t> </a:t>
            </a:r>
            <a:r>
              <a:rPr lang="zh-CN" altLang="en-US" dirty="0"/>
              <a:t>效应器结合，这种结合有助于膜泡锚 定和</a:t>
            </a:r>
            <a:r>
              <a:rPr lang="en-US" altLang="zh-CN" dirty="0"/>
              <a:t>v-SNARE </a:t>
            </a:r>
            <a:r>
              <a:rPr lang="zh-CN" altLang="en-US" dirty="0"/>
              <a:t>与</a:t>
            </a:r>
            <a:r>
              <a:rPr lang="en-US" altLang="zh-CN" dirty="0"/>
              <a:t>t-SNARE </a:t>
            </a:r>
            <a:r>
              <a:rPr lang="zh-CN" altLang="en-US" dirty="0"/>
              <a:t>的配对（步骤</a:t>
            </a:r>
            <a:r>
              <a:rPr lang="en-US" altLang="zh-CN" dirty="0"/>
              <a:t>1</a:t>
            </a:r>
            <a:r>
              <a:rPr lang="zh-CN" altLang="en-US" dirty="0"/>
              <a:t>）；</a:t>
            </a:r>
            <a:r>
              <a:rPr lang="en-US" altLang="zh-CN" dirty="0"/>
              <a:t>v-SNARE </a:t>
            </a:r>
            <a:r>
              <a:rPr lang="zh-CN" altLang="en-US" dirty="0"/>
              <a:t>蛋白（图中</a:t>
            </a:r>
            <a:r>
              <a:rPr lang="en-US" altLang="zh-CN" dirty="0"/>
              <a:t>VAMP</a:t>
            </a:r>
            <a:r>
              <a:rPr lang="zh-CN" altLang="en-US" dirty="0"/>
              <a:t>）与同类</a:t>
            </a:r>
            <a:r>
              <a:rPr lang="en-US" altLang="zh-CN" dirty="0"/>
              <a:t>t-SNARE</a:t>
            </a:r>
            <a:r>
              <a:rPr lang="zh-CN" altLang="en-US" dirty="0"/>
              <a:t>（图中</a:t>
            </a:r>
            <a:r>
              <a:rPr lang="en-US" altLang="zh-CN" dirty="0" err="1"/>
              <a:t>syntaxin</a:t>
            </a:r>
            <a:r>
              <a:rPr lang="en-US" altLang="zh-CN" dirty="0"/>
              <a:t> </a:t>
            </a:r>
            <a:r>
              <a:rPr lang="zh-CN" altLang="en-US" dirty="0"/>
              <a:t>和</a:t>
            </a:r>
            <a:r>
              <a:rPr lang="en-US" altLang="zh-CN" dirty="0"/>
              <a:t>SNAP25</a:t>
            </a:r>
            <a:r>
              <a:rPr lang="zh-CN" altLang="en-US" dirty="0"/>
              <a:t>）胞质结构域相互 作用，形成稳定的卷曲</a:t>
            </a:r>
            <a:r>
              <a:rPr lang="en-US" altLang="zh-CN" dirty="0"/>
              <a:t>SNARE </a:t>
            </a:r>
            <a:r>
              <a:rPr lang="zh-CN" altLang="en-US" dirty="0"/>
              <a:t>复合体，将膜泡与靶膜紧密束缚在一起（步骤</a:t>
            </a:r>
            <a:r>
              <a:rPr lang="en-US" altLang="zh-CN" dirty="0"/>
              <a:t>2</a:t>
            </a:r>
            <a:r>
              <a:rPr lang="zh-CN" altLang="en-US" dirty="0"/>
              <a:t>）；伴随</a:t>
            </a:r>
            <a:r>
              <a:rPr lang="en-US" altLang="zh-CN" dirty="0"/>
              <a:t>SNARE </a:t>
            </a:r>
            <a:r>
              <a:rPr lang="zh-CN" altLang="en-US" dirty="0"/>
              <a:t>复合物形成后，供体膜泡与靶膜随即融合（步 骤</a:t>
            </a:r>
            <a:r>
              <a:rPr lang="en-US" altLang="zh-CN" dirty="0"/>
              <a:t>3</a:t>
            </a:r>
            <a:r>
              <a:rPr lang="zh-CN" altLang="en-US" dirty="0"/>
              <a:t>）；两膜融合后，</a:t>
            </a:r>
            <a:r>
              <a:rPr lang="en-US" altLang="zh-CN" dirty="0"/>
              <a:t>NSF </a:t>
            </a:r>
            <a:r>
              <a:rPr lang="zh-CN" altLang="en-US" dirty="0"/>
              <a:t>联合</a:t>
            </a:r>
            <a:r>
              <a:rPr lang="en-US" altLang="zh-CN" dirty="0"/>
              <a:t>α-SNAP </a:t>
            </a:r>
            <a:r>
              <a:rPr lang="zh-CN" altLang="en-US" dirty="0"/>
              <a:t>蛋白随即与</a:t>
            </a:r>
            <a:r>
              <a:rPr lang="en-US" altLang="zh-CN" dirty="0"/>
              <a:t>SNARE </a:t>
            </a:r>
            <a:r>
              <a:rPr lang="zh-CN" altLang="en-US" dirty="0"/>
              <a:t>复合体结合，然后</a:t>
            </a:r>
            <a:r>
              <a:rPr lang="en-US" altLang="zh-CN" dirty="0"/>
              <a:t>NSF </a:t>
            </a:r>
            <a:r>
              <a:rPr lang="zh-CN" altLang="en-US" dirty="0"/>
              <a:t>催化</a:t>
            </a:r>
            <a:r>
              <a:rPr lang="en-US" altLang="zh-CN" dirty="0"/>
              <a:t>ATP </a:t>
            </a:r>
            <a:r>
              <a:rPr lang="zh-CN" altLang="en-US" dirty="0"/>
              <a:t>水解，驱动</a:t>
            </a:r>
            <a:r>
              <a:rPr lang="en-US" altLang="zh-CN" dirty="0"/>
              <a:t>SNARE </a:t>
            </a:r>
            <a:r>
              <a:rPr lang="zh-CN" altLang="en-US" dirty="0"/>
              <a:t>复合体解离，游离的</a:t>
            </a:r>
            <a:r>
              <a:rPr lang="en-US" altLang="zh-CN" dirty="0"/>
              <a:t>SNARE </a:t>
            </a:r>
            <a:r>
              <a:rPr lang="zh-CN" altLang="en-US" dirty="0"/>
              <a:t>蛋白再用于其他膜泡的融合（步骤</a:t>
            </a:r>
            <a:r>
              <a:rPr lang="en-US" altLang="zh-CN" dirty="0"/>
              <a:t>4</a:t>
            </a:r>
            <a:r>
              <a:rPr lang="zh-CN" altLang="en-US" dirty="0"/>
              <a:t>）。具有</a:t>
            </a:r>
            <a:r>
              <a:rPr lang="en-US" altLang="zh-CN" dirty="0"/>
              <a:t>GTPase </a:t>
            </a:r>
            <a:r>
              <a:rPr lang="zh-CN" altLang="en-US" dirty="0"/>
              <a:t>活性的</a:t>
            </a:r>
            <a:r>
              <a:rPr lang="en-US" altLang="zh-CN" dirty="0" err="1"/>
              <a:t>Rab</a:t>
            </a:r>
            <a:r>
              <a:rPr lang="en-US" altLang="zh-CN" dirty="0"/>
              <a:t> </a:t>
            </a:r>
            <a:r>
              <a:rPr lang="zh-CN" altLang="en-US" dirty="0"/>
              <a:t>蛋白水解与之结合的</a:t>
            </a:r>
            <a:r>
              <a:rPr lang="en-US" altLang="zh-CN" dirty="0"/>
              <a:t>GTP</a:t>
            </a:r>
            <a:r>
              <a:rPr lang="zh-CN" altLang="en-US" dirty="0"/>
              <a:t>，释放可溶性的</a:t>
            </a:r>
            <a:r>
              <a:rPr lang="en-US" altLang="zh-CN" dirty="0" err="1"/>
              <a:t>Rab</a:t>
            </a:r>
            <a:r>
              <a:rPr lang="en-US" altLang="zh-CN" dirty="0"/>
              <a:t>-GDP </a:t>
            </a:r>
            <a:r>
              <a:rPr lang="zh-CN" altLang="en-US" dirty="0"/>
              <a:t>进入细胞质。在细胞质中 </a:t>
            </a:r>
            <a:r>
              <a:rPr lang="en-US" altLang="zh-CN" dirty="0" err="1"/>
              <a:t>Rab</a:t>
            </a:r>
            <a:r>
              <a:rPr lang="en-US" altLang="zh-CN" dirty="0"/>
              <a:t>-GDP </a:t>
            </a:r>
            <a:r>
              <a:rPr lang="zh-CN" altLang="en-US" dirty="0"/>
              <a:t>与</a:t>
            </a:r>
            <a:r>
              <a:rPr lang="en-US" altLang="zh-CN" dirty="0"/>
              <a:t>GDP </a:t>
            </a:r>
            <a:r>
              <a:rPr lang="zh-CN" altLang="en-US" dirty="0"/>
              <a:t>解离抑制物（</a:t>
            </a:r>
            <a:r>
              <a:rPr lang="en-US" altLang="zh-CN" dirty="0"/>
              <a:t>GDI</a:t>
            </a:r>
            <a:r>
              <a:rPr lang="zh-CN" altLang="en-US" dirty="0"/>
              <a:t>）结合，从而防止</a:t>
            </a:r>
            <a:r>
              <a:rPr lang="en-US" altLang="zh-CN" dirty="0" err="1"/>
              <a:t>Rab</a:t>
            </a:r>
            <a:r>
              <a:rPr lang="en-US" altLang="zh-CN" dirty="0"/>
              <a:t> </a:t>
            </a:r>
            <a:r>
              <a:rPr lang="zh-CN" altLang="en-US" dirty="0"/>
              <a:t>蛋白从</a:t>
            </a:r>
            <a:r>
              <a:rPr lang="en-US" altLang="zh-CN" dirty="0" err="1"/>
              <a:t>Rab</a:t>
            </a:r>
            <a:r>
              <a:rPr lang="en-US" altLang="zh-CN" dirty="0"/>
              <a:t>-GDP </a:t>
            </a:r>
            <a:r>
              <a:rPr lang="zh-CN" altLang="en-US" dirty="0"/>
              <a:t>复合物中释放出来，直至与</a:t>
            </a:r>
            <a:r>
              <a:rPr lang="en-US" altLang="zh-CN" dirty="0"/>
              <a:t>GEF </a:t>
            </a:r>
            <a:r>
              <a:rPr lang="zh-CN" altLang="en-US" dirty="0"/>
              <a:t>发生相互作用。</a:t>
            </a:r>
          </a:p>
        </p:txBody>
      </p:sp>
      <p:sp>
        <p:nvSpPr>
          <p:cNvPr id="67588" name="灯片编号占位符 3">
            <a:extLst>
              <a:ext uri="{FF2B5EF4-FFF2-40B4-BE49-F238E27FC236}">
                <a16:creationId xmlns:a16="http://schemas.microsoft.com/office/drawing/2014/main" xmlns="" id="{E98094A5-E22F-4CE6-9687-724C9AAAC7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E84F56-8B8B-455A-BFFA-2CBAE4EE7803}" type="slidenum">
              <a:rPr lang="zh-CN" altLang="en-US" smtClean="0"/>
              <a:pPr>
                <a:spcBef>
                  <a:spcPct val="0"/>
                </a:spcBef>
              </a:pPr>
              <a:t>48</a:t>
            </a:fld>
            <a:endParaRPr lang="zh-CN" altLang="en-US"/>
          </a:p>
        </p:txBody>
      </p:sp>
    </p:spTree>
    <p:extLst>
      <p:ext uri="{BB962C8B-B14F-4D97-AF65-F5344CB8AC3E}">
        <p14:creationId xmlns:p14="http://schemas.microsoft.com/office/powerpoint/2010/main" val="1262704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xmlns="" id="{0059D8E6-1BF3-4F3E-AE4E-801B4FAA4B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xmlns="" id="{3445226A-26B6-4E93-A91A-75E0443C08C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The signal hypothesis, first formulated in 1971 by Günter Blobel and David Sabatini and developed by Blobel and Bernhard Dobberstein in 1975, showed how proteins that are destined for export from the cell entered the secretory apparatus. Secretory and plasma membrane proteins are synthesized with an amino-terminal 'signal' peptide that directs the nascent chain along with the ribosome–messenger RNA complex to the endoplasmic reticulum (ER) membrane. On reaching the membrane, the signal sequence facilitates the co-translational translocation of the polypeptide across the ER membrane, where the signal sequence is usually cleaved. For his work on the signal hypothesis, Günter Blobel was awarded the 1999 Nobel Prize for Physiology or Medicine.</a:t>
            </a:r>
            <a:endParaRPr lang="zh-CN" altLang="en-US"/>
          </a:p>
        </p:txBody>
      </p:sp>
      <p:sp>
        <p:nvSpPr>
          <p:cNvPr id="11268" name="灯片编号占位符 3">
            <a:extLst>
              <a:ext uri="{FF2B5EF4-FFF2-40B4-BE49-F238E27FC236}">
                <a16:creationId xmlns:a16="http://schemas.microsoft.com/office/drawing/2014/main" xmlns="" id="{B077BFC6-8DDA-4A91-B910-B7604435EEB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5062203-4980-4A6A-AED9-DD6DA8C80211}" type="slidenum">
              <a:rPr lang="zh-CN" altLang="en-US" smtClean="0"/>
              <a:pPr>
                <a:spcBef>
                  <a:spcPct val="0"/>
                </a:spcBef>
              </a:pPr>
              <a:t>5</a:t>
            </a:fld>
            <a:endParaRPr lang="zh-CN" altLang="en-US"/>
          </a:p>
        </p:txBody>
      </p:sp>
    </p:spTree>
    <p:extLst>
      <p:ext uri="{BB962C8B-B14F-4D97-AF65-F5344CB8AC3E}">
        <p14:creationId xmlns:p14="http://schemas.microsoft.com/office/powerpoint/2010/main" val="2626954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7</a:t>
            </a:fld>
            <a:endParaRPr lang="zh-CN" altLang="en-US"/>
          </a:p>
        </p:txBody>
      </p:sp>
    </p:spTree>
    <p:extLst>
      <p:ext uri="{BB962C8B-B14F-4D97-AF65-F5344CB8AC3E}">
        <p14:creationId xmlns:p14="http://schemas.microsoft.com/office/powerpoint/2010/main" val="1764711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8</a:t>
            </a:fld>
            <a:endParaRPr lang="zh-CN" altLang="en-US"/>
          </a:p>
        </p:txBody>
      </p:sp>
    </p:spTree>
    <p:extLst>
      <p:ext uri="{BB962C8B-B14F-4D97-AF65-F5344CB8AC3E}">
        <p14:creationId xmlns:p14="http://schemas.microsoft.com/office/powerpoint/2010/main" val="3453562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9</a:t>
            </a:fld>
            <a:endParaRPr lang="zh-CN" altLang="en-US"/>
          </a:p>
        </p:txBody>
      </p:sp>
    </p:spTree>
    <p:extLst>
      <p:ext uri="{BB962C8B-B14F-4D97-AF65-F5344CB8AC3E}">
        <p14:creationId xmlns:p14="http://schemas.microsoft.com/office/powerpoint/2010/main" val="274269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https://science.sciencemag.org/content/312/5774/745/tab-figures-data#fig-data-figures</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10</a:t>
            </a:fld>
            <a:endParaRPr lang="zh-CN" altLang="en-US"/>
          </a:p>
        </p:txBody>
      </p:sp>
    </p:spTree>
    <p:extLst>
      <p:ext uri="{BB962C8B-B14F-4D97-AF65-F5344CB8AC3E}">
        <p14:creationId xmlns:p14="http://schemas.microsoft.com/office/powerpoint/2010/main" val="3128104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11</a:t>
            </a:fld>
            <a:endParaRPr lang="zh-CN" altLang="en-US"/>
          </a:p>
        </p:txBody>
      </p:sp>
    </p:spTree>
    <p:extLst>
      <p:ext uri="{BB962C8B-B14F-4D97-AF65-F5344CB8AC3E}">
        <p14:creationId xmlns:p14="http://schemas.microsoft.com/office/powerpoint/2010/main" val="2810683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763B5B8-B016-4CAB-B5B6-1B15E3396F5E}"/>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xmlns="" id="{4AC0B4C8-66A6-4E1D-A84B-72A3155ACA2D}"/>
              </a:ext>
            </a:extLst>
          </p:cNvPr>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2021/4/2</a:t>
            </a:fld>
            <a:endParaRPr lang="zh-CN" altLang="en-US"/>
          </a:p>
        </p:txBody>
      </p:sp>
      <p:sp>
        <p:nvSpPr>
          <p:cNvPr id="5" name="页脚占位符 4">
            <a:extLst>
              <a:ext uri="{FF2B5EF4-FFF2-40B4-BE49-F238E27FC236}">
                <a16:creationId xmlns:a16="http://schemas.microsoft.com/office/drawing/2014/main" xmlns=""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1E2C89B-4462-4C60-8888-DA337B07FD45}"/>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803263679"/>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xmlns=""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xmlns=""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xmlns="" id="{97180156-49E0-433B-8D8B-07D9628B5C9E}"/>
              </a:ext>
            </a:extLst>
          </p:cNvPr>
          <p:cNvSpPr txBox="1">
            <a:spLocks noChangeArrowheads="1"/>
          </p:cNvSpPr>
          <p:nvPr/>
        </p:nvSpPr>
        <p:spPr bwMode="auto">
          <a:xfrm>
            <a:off x="2472612" y="589981"/>
            <a:ext cx="72467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r>
              <a:rPr kumimoji="0" lang="zh-CN" altLang="en-US" sz="1800" b="1" i="0" u="none" strike="noStrike" kern="1200" cap="none" spc="0" normalizeH="0" baseline="0" noProof="0" dirty="0" smtClean="0">
                <a:ln>
                  <a:noFill/>
                </a:ln>
                <a:solidFill>
                  <a:srgbClr val="003366"/>
                </a:solidFill>
                <a:effectLst/>
                <a:uLnTx/>
                <a:uFillTx/>
                <a:latin typeface="Arial" charset="0"/>
                <a:ea typeface="微软雅黑" panose="020B0503020204020204" pitchFamily="34" charset="-122"/>
                <a:cs typeface="+mn-cs"/>
              </a:rPr>
              <a:t>）</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xmlns=""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xmlns=""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xmlns=""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第六章</a:t>
            </a:r>
          </a:p>
        </p:txBody>
      </p:sp>
      <p:sp>
        <p:nvSpPr>
          <p:cNvPr id="19" name="TextBox 6">
            <a:extLst>
              <a:ext uri="{FF2B5EF4-FFF2-40B4-BE49-F238E27FC236}">
                <a16:creationId xmlns:a16="http://schemas.microsoft.com/office/drawing/2014/main" xmlns="" id="{A82192F3-09FC-4F42-A32B-56380550AC93}"/>
              </a:ext>
            </a:extLst>
          </p:cNvPr>
          <p:cNvSpPr txBox="1"/>
          <p:nvPr/>
        </p:nvSpPr>
        <p:spPr>
          <a:xfrm>
            <a:off x="5141256" y="1814089"/>
            <a:ext cx="5314275" cy="707886"/>
          </a:xfrm>
          <a:prstGeom prst="rect">
            <a:avLst/>
          </a:prstGeom>
          <a:noFill/>
        </p:spPr>
        <p:txBody>
          <a:bodyPr wrap="none" rtlCol="0">
            <a:spAutoFit/>
          </a:bodyPr>
          <a:lstStyle/>
          <a:p>
            <a:pPr lvl="0" algn="ctr"/>
            <a:r>
              <a:rPr lang="zh-CN" altLang="en-US" sz="4000" b="1" dirty="0">
                <a:solidFill>
                  <a:prstClr val="white"/>
                </a:solidFill>
                <a:latin typeface="微软雅黑" pitchFamily="34" charset="-122"/>
                <a:ea typeface="微软雅黑" pitchFamily="34" charset="-122"/>
              </a:rPr>
              <a:t>蛋白质分选与膜泡运输</a:t>
            </a:r>
          </a:p>
        </p:txBody>
      </p:sp>
      <p:pic>
        <p:nvPicPr>
          <p:cNvPr id="8" name="图片 2">
            <a:extLst>
              <a:ext uri="{FF2B5EF4-FFF2-40B4-BE49-F238E27FC236}">
                <a16:creationId xmlns:a16="http://schemas.microsoft.com/office/drawing/2014/main" xmlns="" id="{ACDC9478-D327-49B7-B18C-B772F28838C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09132" y="3295966"/>
            <a:ext cx="5173736" cy="33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9838239"/>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82F4330-27F7-4E69-AD61-F772A0D86E4E}"/>
              </a:ext>
            </a:extLst>
          </p:cNvPr>
          <p:cNvSpPr>
            <a:spLocks noGrp="1"/>
          </p:cNvSpPr>
          <p:nvPr>
            <p:ph type="title"/>
          </p:nvPr>
        </p:nvSpPr>
        <p:spPr/>
        <p:txBody>
          <a:bodyPr/>
          <a:lstStyle/>
          <a:p>
            <a:r>
              <a:rPr lang="zh-CN" altLang="en-US" dirty="0"/>
              <a:t>（</a:t>
            </a:r>
            <a:r>
              <a:rPr lang="en-US" altLang="zh-CN" dirty="0"/>
              <a:t>3</a:t>
            </a:r>
            <a:r>
              <a:rPr lang="zh-CN" altLang="en-US" dirty="0"/>
              <a:t>）</a:t>
            </a:r>
            <a:r>
              <a:rPr lang="en-US" altLang="zh-CN" dirty="0"/>
              <a:t>SRP </a:t>
            </a:r>
            <a:r>
              <a:rPr lang="zh-CN" altLang="en-US" dirty="0"/>
              <a:t>受体（</a:t>
            </a:r>
            <a:r>
              <a:rPr lang="en-US" altLang="zh-CN" dirty="0"/>
              <a:t>Signal Recognition Particle Receptor</a:t>
            </a:r>
            <a:r>
              <a:rPr lang="zh-CN" altLang="en-US" dirty="0"/>
              <a:t>）</a:t>
            </a:r>
          </a:p>
        </p:txBody>
      </p:sp>
      <p:sp>
        <p:nvSpPr>
          <p:cNvPr id="3" name="内容占位符 2">
            <a:extLst>
              <a:ext uri="{FF2B5EF4-FFF2-40B4-BE49-F238E27FC236}">
                <a16:creationId xmlns:a16="http://schemas.microsoft.com/office/drawing/2014/main" xmlns="" id="{3975CC6C-3432-4BEA-9D4B-B907D0654BF7}"/>
              </a:ext>
            </a:extLst>
          </p:cNvPr>
          <p:cNvSpPr>
            <a:spLocks noGrp="1"/>
          </p:cNvSpPr>
          <p:nvPr>
            <p:ph idx="1"/>
          </p:nvPr>
        </p:nvSpPr>
        <p:spPr/>
        <p:txBody>
          <a:bodyPr>
            <a:normAutofit/>
          </a:bodyPr>
          <a:lstStyle/>
          <a:p>
            <a:r>
              <a:rPr lang="zh-CN" altLang="en-US" sz="2000" dirty="0"/>
              <a:t>内质网膜上的整合蛋白，由</a:t>
            </a:r>
            <a:r>
              <a:rPr lang="en-US" altLang="zh-CN" sz="2000" dirty="0"/>
              <a:t>α </a:t>
            </a:r>
            <a:r>
              <a:rPr lang="zh-CN" altLang="en-US" sz="2000" dirty="0"/>
              <a:t>和</a:t>
            </a:r>
            <a:r>
              <a:rPr lang="en-US" altLang="zh-CN" sz="2000" dirty="0"/>
              <a:t>β </a:t>
            </a:r>
            <a:r>
              <a:rPr lang="zh-CN" altLang="en-US" sz="2000" dirty="0"/>
              <a:t>亚基组成，可特异地与</a:t>
            </a:r>
            <a:r>
              <a:rPr lang="en-US" altLang="zh-CN" sz="2000" dirty="0"/>
              <a:t>SRP </a:t>
            </a:r>
            <a:r>
              <a:rPr lang="zh-CN" altLang="en-US" sz="2000" dirty="0"/>
              <a:t>结合</a:t>
            </a:r>
            <a:endParaRPr lang="en-US" altLang="zh-CN" sz="2000" dirty="0"/>
          </a:p>
          <a:p>
            <a:r>
              <a:rPr lang="en-US" altLang="zh-CN" sz="2000" dirty="0"/>
              <a:t>SRP </a:t>
            </a:r>
            <a:r>
              <a:rPr lang="zh-CN" altLang="en-US" sz="2000" dirty="0"/>
              <a:t>的</a:t>
            </a:r>
            <a:r>
              <a:rPr lang="en-US" altLang="zh-CN" sz="2000" dirty="0"/>
              <a:t>p54 </a:t>
            </a:r>
            <a:r>
              <a:rPr lang="zh-CN" altLang="en-US" sz="2000" dirty="0"/>
              <a:t>亚基和</a:t>
            </a:r>
            <a:r>
              <a:rPr lang="en-US" altLang="zh-CN" sz="2000" dirty="0"/>
              <a:t>SRP </a:t>
            </a:r>
            <a:r>
              <a:rPr lang="zh-CN" altLang="en-US" sz="2000" dirty="0"/>
              <a:t>受体的</a:t>
            </a:r>
            <a:r>
              <a:rPr lang="en-US" altLang="zh-CN" sz="2000" dirty="0"/>
              <a:t>α </a:t>
            </a:r>
            <a:r>
              <a:rPr lang="zh-CN" altLang="en-US" sz="2000" dirty="0"/>
              <a:t>亚基与</a:t>
            </a:r>
            <a:r>
              <a:rPr lang="en-US" altLang="zh-CN" sz="2000" dirty="0"/>
              <a:t>GTP </a:t>
            </a:r>
            <a:r>
              <a:rPr lang="zh-CN" altLang="en-US" sz="2000" dirty="0"/>
              <a:t>结合时，会增进</a:t>
            </a:r>
            <a:r>
              <a:rPr lang="en-US" altLang="zh-CN" sz="2000" dirty="0"/>
              <a:t>SRP/ </a:t>
            </a:r>
            <a:r>
              <a:rPr lang="zh-CN" altLang="en-US" sz="2000" dirty="0"/>
              <a:t>新生肽</a:t>
            </a:r>
            <a:r>
              <a:rPr lang="en-US" altLang="zh-CN" sz="2000" dirty="0"/>
              <a:t>/ </a:t>
            </a:r>
            <a:r>
              <a:rPr lang="zh-CN" altLang="en-US" sz="2000" dirty="0"/>
              <a:t>核糖体复合物与</a:t>
            </a:r>
            <a:r>
              <a:rPr lang="en-US" altLang="zh-CN" sz="2000" dirty="0"/>
              <a:t>SRP </a:t>
            </a:r>
            <a:r>
              <a:rPr lang="zh-CN" altLang="en-US" sz="2000" dirty="0"/>
              <a:t>受体结合的强度。</a:t>
            </a:r>
          </a:p>
        </p:txBody>
      </p:sp>
      <p:pic>
        <p:nvPicPr>
          <p:cNvPr id="5" name="图片 4">
            <a:extLst>
              <a:ext uri="{FF2B5EF4-FFF2-40B4-BE49-F238E27FC236}">
                <a16:creationId xmlns:a16="http://schemas.microsoft.com/office/drawing/2014/main" xmlns="" id="{B8EDA30A-61AF-4D0A-9238-43DDCB4CF1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6005" y="2561202"/>
            <a:ext cx="7679991" cy="3780000"/>
          </a:xfrm>
          <a:prstGeom prst="rect">
            <a:avLst/>
          </a:prstGeom>
        </p:spPr>
      </p:pic>
      <p:sp>
        <p:nvSpPr>
          <p:cNvPr id="6" name="矩形 5">
            <a:extLst>
              <a:ext uri="{FF2B5EF4-FFF2-40B4-BE49-F238E27FC236}">
                <a16:creationId xmlns:a16="http://schemas.microsoft.com/office/drawing/2014/main" xmlns="" id="{A13494D3-EB5D-48B7-B9DB-6429DC74F6BC}"/>
              </a:ext>
            </a:extLst>
          </p:cNvPr>
          <p:cNvSpPr/>
          <p:nvPr/>
        </p:nvSpPr>
        <p:spPr>
          <a:xfrm>
            <a:off x="3618385" y="6377208"/>
            <a:ext cx="5245988" cy="369332"/>
          </a:xfrm>
          <a:prstGeom prst="rect">
            <a:avLst/>
          </a:prstGeom>
        </p:spPr>
        <p:txBody>
          <a:bodyPr wrap="none">
            <a:spAutoFit/>
          </a:bodyPr>
          <a:lstStyle/>
          <a:p>
            <a:r>
              <a:rPr lang="en-US" altLang="zh-CN" b="1" dirty="0">
                <a:solidFill>
                  <a:srgbClr val="0033CC"/>
                </a:solidFill>
                <a:latin typeface="Arial" panose="020B0604020202020204" pitchFamily="34" charset="0"/>
                <a:cs typeface="Arial" panose="020B0604020202020204" pitchFamily="34" charset="0"/>
              </a:rPr>
              <a:t>Dynamic behavior of SRP upon SR interaction</a:t>
            </a:r>
            <a:endParaRPr lang="zh-CN" altLang="en-US" b="1" dirty="0">
              <a:solidFill>
                <a:srgbClr val="0033CC"/>
              </a:solidFill>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xmlns="" id="{1E0C9359-A8DA-4B58-B70E-EFA81CA2751A}"/>
              </a:ext>
            </a:extLst>
          </p:cNvPr>
          <p:cNvSpPr/>
          <p:nvPr/>
        </p:nvSpPr>
        <p:spPr>
          <a:xfrm>
            <a:off x="9566986" y="6484631"/>
            <a:ext cx="2625014" cy="307777"/>
          </a:xfrm>
          <a:prstGeom prst="rect">
            <a:avLst/>
          </a:prstGeom>
        </p:spPr>
        <p:txBody>
          <a:bodyPr wrap="none">
            <a:spAutoFit/>
          </a:bodyPr>
          <a:lstStyle/>
          <a:p>
            <a:r>
              <a:rPr lang="en-US" altLang="zh-CN" sz="1400" dirty="0">
                <a:latin typeface="Arial" panose="020B0604020202020204" pitchFamily="34" charset="0"/>
                <a:cs typeface="Arial" panose="020B0604020202020204" pitchFamily="34" charset="0"/>
              </a:rPr>
              <a:t>DOI: 10.1126/science.1124864</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8509960"/>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a:extLst>
              <a:ext uri="{FF2B5EF4-FFF2-40B4-BE49-F238E27FC236}">
                <a16:creationId xmlns:a16="http://schemas.microsoft.com/office/drawing/2014/main" xmlns="" id="{274F28F9-4B45-482F-8401-3C94B143490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82304" y="1219200"/>
            <a:ext cx="5248325" cy="5395298"/>
          </a:xfrm>
          <a:prstGeom prst="rect">
            <a:avLst/>
          </a:prstGeom>
          <a:noFill/>
          <a:ln w="28575">
            <a:solidFill>
              <a:srgbClr val="0033CC"/>
            </a:solidFill>
            <a:miter lim="800000"/>
            <a:headEnd/>
            <a:tailEnd/>
          </a:ln>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xmlns="" id="{811E430A-ED06-43A1-B3D8-52F4A3F34AC6}"/>
              </a:ext>
            </a:extLst>
          </p:cNvPr>
          <p:cNvSpPr>
            <a:spLocks noGrp="1"/>
          </p:cNvSpPr>
          <p:nvPr>
            <p:ph idx="1"/>
          </p:nvPr>
        </p:nvSpPr>
        <p:spPr>
          <a:xfrm>
            <a:off x="824366" y="1219200"/>
            <a:ext cx="4660742" cy="5435604"/>
          </a:xfrm>
        </p:spPr>
        <p:txBody>
          <a:bodyPr>
            <a:normAutofit/>
          </a:bodyPr>
          <a:lstStyle/>
          <a:p>
            <a:pPr>
              <a:lnSpc>
                <a:spcPct val="200000"/>
              </a:lnSpc>
            </a:pPr>
            <a:r>
              <a:rPr lang="zh-CN" altLang="en-US" sz="2000" dirty="0"/>
              <a:t>体外</a:t>
            </a:r>
            <a:r>
              <a:rPr lang="zh-CN" altLang="en-US" sz="2000" b="1" dirty="0">
                <a:solidFill>
                  <a:srgbClr val="0033CC"/>
                </a:solidFill>
              </a:rPr>
              <a:t>非细胞系统（</a:t>
            </a:r>
            <a:r>
              <a:rPr lang="en-US" altLang="zh-CN" sz="2000" b="1" dirty="0">
                <a:solidFill>
                  <a:srgbClr val="0033CC"/>
                </a:solidFill>
              </a:rPr>
              <a:t>cell free system</a:t>
            </a:r>
            <a:r>
              <a:rPr lang="zh-CN" altLang="en-US" sz="2000" b="1" dirty="0">
                <a:solidFill>
                  <a:srgbClr val="0033CC"/>
                </a:solidFill>
              </a:rPr>
              <a:t>）</a:t>
            </a:r>
            <a:r>
              <a:rPr lang="zh-CN" altLang="en-US" sz="2000" dirty="0"/>
              <a:t>进行蛋白质合成实验，证实分泌性蛋白向</a:t>
            </a:r>
            <a:r>
              <a:rPr lang="en-US" altLang="zh-CN" sz="2000" dirty="0" err="1"/>
              <a:t>rER</a:t>
            </a:r>
            <a:r>
              <a:rPr lang="zh-CN" altLang="en-US" sz="2000" dirty="0"/>
              <a:t>（</a:t>
            </a:r>
            <a:r>
              <a:rPr lang="en-US" altLang="zh-CN" sz="2000" dirty="0"/>
              <a:t>microsome</a:t>
            </a:r>
            <a:r>
              <a:rPr lang="zh-CN" altLang="en-US" sz="2000" dirty="0"/>
              <a:t>，微粒体）腔内的转运是同蛋白质翻译过程偶联进行的，这种分泌蛋白在信号肽引导下边翻译边跨膜转运的过程称为共翻译转运 （</a:t>
            </a:r>
            <a:r>
              <a:rPr lang="en-US" altLang="zh-CN" sz="2000" dirty="0" err="1"/>
              <a:t>cotranslational</a:t>
            </a:r>
            <a:r>
              <a:rPr lang="en-US" altLang="zh-CN" sz="2000" dirty="0"/>
              <a:t> translocation</a:t>
            </a:r>
            <a:r>
              <a:rPr lang="zh-CN" altLang="en-US" sz="2000" dirty="0"/>
              <a:t>）</a:t>
            </a:r>
          </a:p>
          <a:p>
            <a:pPr>
              <a:lnSpc>
                <a:spcPct val="200000"/>
              </a:lnSpc>
            </a:pPr>
            <a:endParaRPr lang="zh-CN" altLang="en-US" sz="2000" dirty="0"/>
          </a:p>
        </p:txBody>
      </p:sp>
      <p:sp>
        <p:nvSpPr>
          <p:cNvPr id="4" name="标题 3">
            <a:extLst>
              <a:ext uri="{FF2B5EF4-FFF2-40B4-BE49-F238E27FC236}">
                <a16:creationId xmlns:a16="http://schemas.microsoft.com/office/drawing/2014/main" xmlns="" id="{FA184C2E-9F0E-4072-8BC5-887B1915DEED}"/>
              </a:ext>
            </a:extLst>
          </p:cNvPr>
          <p:cNvSpPr>
            <a:spLocks noGrp="1"/>
          </p:cNvSpPr>
          <p:nvPr>
            <p:ph type="title"/>
          </p:nvPr>
        </p:nvSpPr>
        <p:spPr/>
        <p:txBody>
          <a:bodyPr/>
          <a:lstStyle/>
          <a:p>
            <a:r>
              <a:rPr lang="zh-CN" altLang="en-US" dirty="0"/>
              <a:t>蛋白质翻译过程与</a:t>
            </a:r>
            <a:r>
              <a:rPr lang="en-US" altLang="zh-CN" dirty="0"/>
              <a:t>SRP</a:t>
            </a:r>
            <a:r>
              <a:rPr lang="zh-CN" altLang="en-US" dirty="0"/>
              <a:t>、</a:t>
            </a:r>
            <a:r>
              <a:rPr lang="en-US" altLang="zh-CN" dirty="0"/>
              <a:t>DP</a:t>
            </a:r>
            <a:r>
              <a:rPr lang="zh-CN" altLang="en-US" dirty="0"/>
              <a:t>和微粒体的关系</a:t>
            </a:r>
          </a:p>
        </p:txBody>
      </p:sp>
    </p:spTree>
    <p:extLst>
      <p:ext uri="{BB962C8B-B14F-4D97-AF65-F5344CB8AC3E}">
        <p14:creationId xmlns:p14="http://schemas.microsoft.com/office/powerpoint/2010/main" val="1857925084"/>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xmlns="" id="{68DB6680-2E37-4572-B44D-783604BD1506}"/>
              </a:ext>
            </a:extLst>
          </p:cNvPr>
          <p:cNvSpPr>
            <a:spLocks noGrp="1"/>
          </p:cNvSpPr>
          <p:nvPr>
            <p:ph type="title"/>
          </p:nvPr>
        </p:nvSpPr>
        <p:spPr/>
        <p:txBody>
          <a:bodyPr/>
          <a:lstStyle/>
          <a:p>
            <a:r>
              <a:rPr lang="zh-CN" altLang="en-US" dirty="0"/>
              <a:t>在非细胞系统中蛋白质的翻译过程与</a:t>
            </a:r>
            <a:r>
              <a:rPr lang="en-US" altLang="zh-CN" dirty="0"/>
              <a:t>SRP</a:t>
            </a:r>
            <a:r>
              <a:rPr lang="zh-CN" altLang="en-US" dirty="0"/>
              <a:t>、</a:t>
            </a:r>
            <a:r>
              <a:rPr lang="en-US" altLang="zh-CN" dirty="0"/>
              <a:t>DP </a:t>
            </a:r>
            <a:r>
              <a:rPr lang="zh-CN" altLang="en-US" dirty="0"/>
              <a:t>和微粒体的关系</a:t>
            </a:r>
          </a:p>
        </p:txBody>
      </p:sp>
      <p:graphicFrame>
        <p:nvGraphicFramePr>
          <p:cNvPr id="4" name="表格 3">
            <a:extLst>
              <a:ext uri="{FF2B5EF4-FFF2-40B4-BE49-F238E27FC236}">
                <a16:creationId xmlns:a16="http://schemas.microsoft.com/office/drawing/2014/main" xmlns="" id="{1B5D344C-893D-499A-95C9-12D6207BC25E}"/>
              </a:ext>
            </a:extLst>
          </p:cNvPr>
          <p:cNvGraphicFramePr>
            <a:graphicFrameLocks noGrp="1"/>
          </p:cNvGraphicFramePr>
          <p:nvPr>
            <p:extLst>
              <p:ext uri="{D42A27DB-BD31-4B8C-83A1-F6EECF244321}">
                <p14:modId xmlns:p14="http://schemas.microsoft.com/office/powerpoint/2010/main" val="1253101356"/>
              </p:ext>
            </p:extLst>
          </p:nvPr>
        </p:nvGraphicFramePr>
        <p:xfrm>
          <a:off x="516000" y="1646553"/>
          <a:ext cx="11159999" cy="4283999"/>
        </p:xfrm>
        <a:graphic>
          <a:graphicData uri="http://schemas.openxmlformats.org/drawingml/2006/table">
            <a:tbl>
              <a:tblPr firstRow="1" bandRow="1">
                <a:tableStyleId>{5C22544A-7EE6-4342-B048-85BDC9FD1C3A}</a:tableStyleId>
              </a:tblPr>
              <a:tblGrid>
                <a:gridCol w="1257069">
                  <a:extLst>
                    <a:ext uri="{9D8B030D-6E8A-4147-A177-3AD203B41FA5}">
                      <a16:colId xmlns:a16="http://schemas.microsoft.com/office/drawing/2014/main" xmlns="" val="20000"/>
                    </a:ext>
                  </a:extLst>
                </a:gridCol>
                <a:gridCol w="1750864">
                  <a:extLst>
                    <a:ext uri="{9D8B030D-6E8A-4147-A177-3AD203B41FA5}">
                      <a16:colId xmlns:a16="http://schemas.microsoft.com/office/drawing/2014/main" xmlns="" val="20001"/>
                    </a:ext>
                  </a:extLst>
                </a:gridCol>
                <a:gridCol w="1053615">
                  <a:extLst>
                    <a:ext uri="{9D8B030D-6E8A-4147-A177-3AD203B41FA5}">
                      <a16:colId xmlns:a16="http://schemas.microsoft.com/office/drawing/2014/main" xmlns="" val="20002"/>
                    </a:ext>
                  </a:extLst>
                </a:gridCol>
                <a:gridCol w="991638">
                  <a:extLst>
                    <a:ext uri="{9D8B030D-6E8A-4147-A177-3AD203B41FA5}">
                      <a16:colId xmlns:a16="http://schemas.microsoft.com/office/drawing/2014/main" xmlns="" val="20003"/>
                    </a:ext>
                  </a:extLst>
                </a:gridCol>
                <a:gridCol w="976145">
                  <a:extLst>
                    <a:ext uri="{9D8B030D-6E8A-4147-A177-3AD203B41FA5}">
                      <a16:colId xmlns:a16="http://schemas.microsoft.com/office/drawing/2014/main" xmlns="" val="20004"/>
                    </a:ext>
                  </a:extLst>
                </a:gridCol>
                <a:gridCol w="5130668">
                  <a:extLst>
                    <a:ext uri="{9D8B030D-6E8A-4147-A177-3AD203B41FA5}">
                      <a16:colId xmlns:a16="http://schemas.microsoft.com/office/drawing/2014/main" xmlns="" val="20005"/>
                    </a:ext>
                  </a:extLst>
                </a:gridCol>
              </a:tblGrid>
              <a:tr h="1168363">
                <a:tc>
                  <a:txBody>
                    <a:bodyPr/>
                    <a:lstStyle/>
                    <a:p>
                      <a:pPr algn="ctr"/>
                      <a:r>
                        <a:rPr lang="zh-CN" altLang="en-US" sz="2000" baseline="0" dirty="0">
                          <a:latin typeface="Arial" panose="020B0604020202020204" pitchFamily="34" charset="0"/>
                          <a:ea typeface="微软雅黑" panose="020B0503020204020204" pitchFamily="34" charset="-122"/>
                        </a:rPr>
                        <a:t>实验组</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000" b="1" baseline="0" dirty="0">
                          <a:latin typeface="Arial" panose="020B0604020202020204" pitchFamily="34" charset="0"/>
                          <a:ea typeface="微软雅黑" panose="020B0503020204020204" pitchFamily="34" charset="-122"/>
                        </a:rPr>
                        <a:t>含有编码信号序列的</a:t>
                      </a:r>
                      <a:r>
                        <a:rPr kumimoji="1" lang="en-US" altLang="zh-CN" sz="2000" b="1" baseline="0" dirty="0">
                          <a:latin typeface="Arial" panose="020B0604020202020204" pitchFamily="34" charset="0"/>
                          <a:ea typeface="微软雅黑" panose="020B0503020204020204" pitchFamily="34" charset="-122"/>
                        </a:rPr>
                        <a:t>mRNA</a:t>
                      </a: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SRP</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DP</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2000" b="1" baseline="0" dirty="0">
                          <a:latin typeface="Arial" panose="020B0604020202020204" pitchFamily="34" charset="0"/>
                          <a:ea typeface="微软雅黑" panose="020B0503020204020204" pitchFamily="34" charset="-122"/>
                        </a:rPr>
                        <a:t>微粒体</a:t>
                      </a:r>
                    </a:p>
                  </a:txBody>
                  <a:tcPr marL="0" marR="0" marT="0" marB="0" anchor="ctr"/>
                </a:tc>
                <a:tc>
                  <a:txBody>
                    <a:bodyPr/>
                    <a:lstStyle/>
                    <a:p>
                      <a:pPr algn="ctr"/>
                      <a:r>
                        <a:rPr lang="zh-CN" altLang="en-US" sz="2000" baseline="0" dirty="0">
                          <a:latin typeface="Arial" panose="020B0604020202020204" pitchFamily="34" charset="0"/>
                          <a:ea typeface="微软雅黑" panose="020B0503020204020204" pitchFamily="34" charset="-122"/>
                        </a:rPr>
                        <a:t>结     果</a:t>
                      </a:r>
                    </a:p>
                  </a:txBody>
                  <a:tcPr marL="0" marR="0" marT="0" marB="0" anchor="ctr"/>
                </a:tc>
                <a:extLst>
                  <a:ext uri="{0D108BD9-81ED-4DB2-BD59-A6C34878D82A}">
                    <a16:rowId xmlns:a16="http://schemas.microsoft.com/office/drawing/2014/main" xmlns="" val="10000"/>
                  </a:ext>
                </a:extLst>
              </a:tr>
              <a:tr h="778909">
                <a:tc>
                  <a:txBody>
                    <a:bodyPr/>
                    <a:lstStyle/>
                    <a:p>
                      <a:pPr algn="ctr"/>
                      <a:r>
                        <a:rPr lang="en-US" altLang="zh-CN" sz="2000" baseline="0" dirty="0">
                          <a:latin typeface="Arial" panose="020B0604020202020204" pitchFamily="34" charset="0"/>
                          <a:ea typeface="微软雅黑" panose="020B0503020204020204" pitchFamily="34" charset="-122"/>
                        </a:rPr>
                        <a:t>1</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zh-CN" altLang="en-US" sz="2000" baseline="0" dirty="0">
                          <a:latin typeface="Arial" panose="020B0604020202020204" pitchFamily="34" charset="0"/>
                          <a:ea typeface="微软雅黑" panose="020B0503020204020204" pitchFamily="34" charset="-122"/>
                        </a:rPr>
                        <a:t>产生含信号肽的完整多肽</a:t>
                      </a:r>
                    </a:p>
                  </a:txBody>
                  <a:tcPr marL="0" marR="0" marT="0" marB="0" anchor="ctr"/>
                </a:tc>
                <a:extLst>
                  <a:ext uri="{0D108BD9-81ED-4DB2-BD59-A6C34878D82A}">
                    <a16:rowId xmlns:a16="http://schemas.microsoft.com/office/drawing/2014/main" xmlns="" val="10001"/>
                  </a:ext>
                </a:extLst>
              </a:tr>
              <a:tr h="778909">
                <a:tc>
                  <a:txBody>
                    <a:bodyPr/>
                    <a:lstStyle/>
                    <a:p>
                      <a:pPr algn="ctr"/>
                      <a:r>
                        <a:rPr lang="en-US" altLang="zh-CN" sz="2000" baseline="0" dirty="0">
                          <a:latin typeface="Arial" panose="020B0604020202020204" pitchFamily="34" charset="0"/>
                          <a:ea typeface="微软雅黑" panose="020B0503020204020204" pitchFamily="34" charset="-122"/>
                        </a:rPr>
                        <a:t>2</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zh-CN" altLang="en-US" sz="2000" baseline="0" dirty="0">
                          <a:latin typeface="Arial" panose="020B0604020202020204" pitchFamily="34" charset="0"/>
                          <a:ea typeface="微软雅黑" panose="020B0503020204020204" pitchFamily="34" charset="-122"/>
                        </a:rPr>
                        <a:t>合成</a:t>
                      </a:r>
                      <a:r>
                        <a:rPr lang="en-US" altLang="zh-CN" sz="2000" baseline="0" dirty="0">
                          <a:latin typeface="Arial" panose="020B0604020202020204" pitchFamily="34" charset="0"/>
                          <a:ea typeface="微软雅黑" panose="020B0503020204020204" pitchFamily="34" charset="-122"/>
                        </a:rPr>
                        <a:t>70</a:t>
                      </a:r>
                      <a:r>
                        <a:rPr lang="zh-CN" altLang="en-US" sz="2000" baseline="0" dirty="0">
                          <a:latin typeface="Arial" panose="020B0604020202020204" pitchFamily="34" charset="0"/>
                          <a:ea typeface="微软雅黑" panose="020B0503020204020204" pitchFamily="34" charset="-122"/>
                        </a:rPr>
                        <a:t>～</a:t>
                      </a:r>
                      <a:r>
                        <a:rPr lang="en-US" altLang="zh-CN" sz="2000" baseline="0" dirty="0">
                          <a:latin typeface="Arial" panose="020B0604020202020204" pitchFamily="34" charset="0"/>
                          <a:ea typeface="微软雅黑" panose="020B0503020204020204" pitchFamily="34" charset="-122"/>
                        </a:rPr>
                        <a:t>100</a:t>
                      </a:r>
                      <a:r>
                        <a:rPr lang="zh-CN" altLang="en-US" sz="2000" baseline="0" dirty="0">
                          <a:latin typeface="Arial" panose="020B0604020202020204" pitchFamily="34" charset="0"/>
                          <a:ea typeface="微软雅黑" panose="020B0503020204020204" pitchFamily="34" charset="-122"/>
                        </a:rPr>
                        <a:t>氨基酸残基后，  肽链停止延伸</a:t>
                      </a:r>
                    </a:p>
                  </a:txBody>
                  <a:tcPr marL="0" marR="0" marT="0" marB="0" anchor="ctr"/>
                </a:tc>
                <a:extLst>
                  <a:ext uri="{0D108BD9-81ED-4DB2-BD59-A6C34878D82A}">
                    <a16:rowId xmlns:a16="http://schemas.microsoft.com/office/drawing/2014/main" xmlns="" val="10002"/>
                  </a:ext>
                </a:extLst>
              </a:tr>
              <a:tr h="778909">
                <a:tc>
                  <a:txBody>
                    <a:bodyPr/>
                    <a:lstStyle/>
                    <a:p>
                      <a:pPr algn="ctr"/>
                      <a:r>
                        <a:rPr lang="en-US" altLang="zh-CN" sz="2000" baseline="0" dirty="0">
                          <a:latin typeface="Arial" panose="020B0604020202020204" pitchFamily="34" charset="0"/>
                          <a:ea typeface="微软雅黑" panose="020B0503020204020204" pitchFamily="34" charset="-122"/>
                        </a:rPr>
                        <a:t>3</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zh-CN" altLang="en-US" sz="2000" baseline="0" dirty="0">
                          <a:latin typeface="Arial" panose="020B0604020202020204" pitchFamily="34" charset="0"/>
                          <a:ea typeface="微软雅黑" panose="020B0503020204020204" pitchFamily="34" charset="-122"/>
                        </a:rPr>
                        <a:t>产生含信号肽的完整多肽</a:t>
                      </a:r>
                    </a:p>
                  </a:txBody>
                  <a:tcPr marL="0" marR="0" marT="0" marB="0" anchor="ctr"/>
                </a:tc>
                <a:extLst>
                  <a:ext uri="{0D108BD9-81ED-4DB2-BD59-A6C34878D82A}">
                    <a16:rowId xmlns:a16="http://schemas.microsoft.com/office/drawing/2014/main" xmlns="" val="10003"/>
                  </a:ext>
                </a:extLst>
              </a:tr>
              <a:tr h="778909">
                <a:tc>
                  <a:txBody>
                    <a:bodyPr/>
                    <a:lstStyle/>
                    <a:p>
                      <a:pPr algn="ctr"/>
                      <a:r>
                        <a:rPr lang="en-US" altLang="zh-CN" sz="2000" baseline="0" dirty="0">
                          <a:latin typeface="Arial" panose="020B0604020202020204" pitchFamily="34" charset="0"/>
                          <a:ea typeface="微软雅黑" panose="020B0503020204020204" pitchFamily="34" charset="-122"/>
                        </a:rPr>
                        <a:t>4</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en-US" altLang="zh-CN" sz="2000" baseline="0" dirty="0">
                          <a:latin typeface="Arial" panose="020B0604020202020204" pitchFamily="34" charset="0"/>
                          <a:ea typeface="微软雅黑" panose="020B0503020204020204" pitchFamily="34" charset="-122"/>
                        </a:rPr>
                        <a:t>+</a:t>
                      </a:r>
                      <a:endParaRPr lang="zh-CN" altLang="en-US" sz="2000" baseline="0" dirty="0">
                        <a:latin typeface="Arial" panose="020B0604020202020204" pitchFamily="34" charset="0"/>
                        <a:ea typeface="微软雅黑" panose="020B0503020204020204" pitchFamily="34" charset="-122"/>
                      </a:endParaRPr>
                    </a:p>
                  </a:txBody>
                  <a:tcPr marL="0" marR="0" marT="0" marB="0" anchor="ctr"/>
                </a:tc>
                <a:tc>
                  <a:txBody>
                    <a:bodyPr/>
                    <a:lstStyle/>
                    <a:p>
                      <a:pPr algn="ctr"/>
                      <a:r>
                        <a:rPr lang="zh-CN" altLang="en-US" sz="2000" baseline="0" dirty="0">
                          <a:latin typeface="Arial" panose="020B0604020202020204" pitchFamily="34" charset="0"/>
                          <a:ea typeface="微软雅黑" panose="020B0503020204020204" pitchFamily="34" charset="-122"/>
                        </a:rPr>
                        <a:t>信号肽切除，多肽链进入微粒体中</a:t>
                      </a:r>
                    </a:p>
                  </a:txBody>
                  <a:tcPr marL="0" marR="0" marT="0" marB="0" anchor="ctr"/>
                </a:tc>
                <a:extLst>
                  <a:ext uri="{0D108BD9-81ED-4DB2-BD59-A6C34878D82A}">
                    <a16:rowId xmlns:a16="http://schemas.microsoft.com/office/drawing/2014/main" xmlns="" val="10004"/>
                  </a:ext>
                </a:extLst>
              </a:tr>
            </a:tbl>
          </a:graphicData>
        </a:graphic>
      </p:graphicFrame>
      <p:sp>
        <p:nvSpPr>
          <p:cNvPr id="35887" name="Text Box 49">
            <a:extLst>
              <a:ext uri="{FF2B5EF4-FFF2-40B4-BE49-F238E27FC236}">
                <a16:creationId xmlns:a16="http://schemas.microsoft.com/office/drawing/2014/main" xmlns="" id="{3A50C7B1-9539-4D7D-870E-A1C060B1AA80}"/>
              </a:ext>
            </a:extLst>
          </p:cNvPr>
          <p:cNvSpPr txBox="1">
            <a:spLocks noChangeArrowheads="1"/>
          </p:cNvSpPr>
          <p:nvPr/>
        </p:nvSpPr>
        <p:spPr bwMode="auto">
          <a:xfrm>
            <a:off x="1174190" y="6350051"/>
            <a:ext cx="98436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en-US" altLang="zh-CN" sz="2000" b="1" dirty="0">
                <a:solidFill>
                  <a:srgbClr val="0033CC"/>
                </a:solidFill>
                <a:ea typeface="微软雅黑" panose="020B0503020204020204" pitchFamily="34" charset="-122"/>
              </a:rPr>
              <a:t> * “+”</a:t>
            </a:r>
            <a:r>
              <a:rPr kumimoji="1" lang="zh-CN" altLang="en-US" sz="2000" b="1" dirty="0">
                <a:solidFill>
                  <a:srgbClr val="0033CC"/>
                </a:solidFill>
                <a:ea typeface="微软雅黑" panose="020B0503020204020204" pitchFamily="34" charset="-122"/>
              </a:rPr>
              <a:t>和“</a:t>
            </a:r>
            <a:r>
              <a:rPr kumimoji="1" lang="en-US" altLang="zh-CN" sz="2000" b="1" dirty="0">
                <a:solidFill>
                  <a:srgbClr val="0033CC"/>
                </a:solidFill>
                <a:ea typeface="微软雅黑" panose="020B0503020204020204" pitchFamily="34" charset="-122"/>
              </a:rPr>
              <a:t>-”</a:t>
            </a:r>
            <a:r>
              <a:rPr kumimoji="1" lang="zh-CN" altLang="en-US" sz="2000" b="1" dirty="0">
                <a:solidFill>
                  <a:srgbClr val="0033CC"/>
                </a:solidFill>
                <a:ea typeface="微软雅黑" panose="020B0503020204020204" pitchFamily="34" charset="-122"/>
              </a:rPr>
              <a:t>分别代表反应混合物中存在（</a:t>
            </a:r>
            <a:r>
              <a:rPr kumimoji="1" lang="en-US" altLang="zh-CN" sz="2000" b="1" dirty="0">
                <a:solidFill>
                  <a:srgbClr val="0033CC"/>
                </a:solidFill>
                <a:ea typeface="微软雅黑" panose="020B0503020204020204" pitchFamily="34" charset="-122"/>
              </a:rPr>
              <a:t>+</a:t>
            </a:r>
            <a:r>
              <a:rPr kumimoji="1" lang="zh-CN" altLang="en-US" sz="2000" b="1" dirty="0">
                <a:solidFill>
                  <a:srgbClr val="0033CC"/>
                </a:solidFill>
                <a:ea typeface="微软雅黑" panose="020B0503020204020204" pitchFamily="34" charset="-122"/>
              </a:rPr>
              <a:t>）或不存在（</a:t>
            </a:r>
            <a:r>
              <a:rPr kumimoji="1" lang="en-US" altLang="zh-CN" sz="2000" b="1" dirty="0">
                <a:solidFill>
                  <a:srgbClr val="0033CC"/>
                </a:solidFill>
                <a:ea typeface="微软雅黑" panose="020B0503020204020204" pitchFamily="34" charset="-122"/>
              </a:rPr>
              <a:t>-</a:t>
            </a:r>
            <a:r>
              <a:rPr kumimoji="1" lang="zh-CN" altLang="en-US" sz="2000" b="1" dirty="0">
                <a:solidFill>
                  <a:srgbClr val="0033CC"/>
                </a:solidFill>
                <a:ea typeface="微软雅黑" panose="020B0503020204020204" pitchFamily="34" charset="-122"/>
              </a:rPr>
              <a:t>）该物质</a:t>
            </a:r>
            <a:endParaRPr kumimoji="1" lang="zh-CN" altLang="en-US" sz="2000" dirty="0">
              <a:solidFill>
                <a:srgbClr val="0033CC"/>
              </a:solidFill>
              <a:ea typeface="微软雅黑" panose="020B0503020204020204" pitchFamily="34" charset="-122"/>
            </a:endParaRPr>
          </a:p>
        </p:txBody>
      </p:sp>
    </p:spTree>
    <p:extLst>
      <p:ext uri="{BB962C8B-B14F-4D97-AF65-F5344CB8AC3E}">
        <p14:creationId xmlns:p14="http://schemas.microsoft.com/office/powerpoint/2010/main" val="1271899256"/>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xmlns="" id="{E6C0A447-D76A-4B88-B0F5-2166DD5E8749}"/>
              </a:ext>
            </a:extLst>
          </p:cNvPr>
          <p:cNvSpPr>
            <a:spLocks noGrp="1"/>
          </p:cNvSpPr>
          <p:nvPr>
            <p:ph type="title"/>
          </p:nvPr>
        </p:nvSpPr>
        <p:spPr/>
        <p:txBody>
          <a:bodyPr/>
          <a:lstStyle/>
          <a:p>
            <a:pPr algn="l" eaLnBrk="1" hangingPunct="1"/>
            <a:r>
              <a:rPr lang="zh-CN" altLang="en-US" sz="2800" dirty="0"/>
              <a:t>（</a:t>
            </a:r>
            <a:r>
              <a:rPr lang="en-US" altLang="zh-CN" sz="2800" dirty="0"/>
              <a:t>4</a:t>
            </a:r>
            <a:r>
              <a:rPr lang="zh-CN" altLang="en-US" sz="2800" dirty="0"/>
              <a:t>）分泌性蛋白的合成与共翻译转运过程</a:t>
            </a:r>
          </a:p>
        </p:txBody>
      </p:sp>
      <p:pic>
        <p:nvPicPr>
          <p:cNvPr id="17411" name="Picture 2" descr="imagepage3">
            <a:extLst>
              <a:ext uri="{FF2B5EF4-FFF2-40B4-BE49-F238E27FC236}">
                <a16:creationId xmlns:a16="http://schemas.microsoft.com/office/drawing/2014/main" xmlns="" id="{B9106318-7E2F-468F-B437-6A7375AB75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9689" y="1947016"/>
            <a:ext cx="11072623"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xmlns="" id="{FE8DDF79-CBD9-4670-94EF-C130A75A02B3}"/>
              </a:ext>
            </a:extLst>
          </p:cNvPr>
          <p:cNvSpPr/>
          <p:nvPr/>
        </p:nvSpPr>
        <p:spPr>
          <a:xfrm>
            <a:off x="2044148" y="6283227"/>
            <a:ext cx="8103705"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6-3 </a:t>
            </a:r>
            <a:r>
              <a:rPr lang="zh-CN" altLang="en-US" sz="1600" b="1" dirty="0">
                <a:solidFill>
                  <a:srgbClr val="0033CC"/>
                </a:solidFill>
                <a:latin typeface="Arial" panose="020B0604020202020204" pitchFamily="34" charset="0"/>
                <a:ea typeface="微软雅黑" panose="020B0503020204020204" pitchFamily="34" charset="-122"/>
              </a:rPr>
              <a:t>分泌性蛋白的合成与共翻译转运过程图解</a:t>
            </a:r>
            <a:endParaRPr lang="zh-CN" altLang="en-US" sz="1400" dirty="0">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2">
            <a:extLst>
              <a:ext uri="{FF2B5EF4-FFF2-40B4-BE49-F238E27FC236}">
                <a16:creationId xmlns:a16="http://schemas.microsoft.com/office/drawing/2014/main" xmlns="" id="{8AA49A00-D8A9-441D-BA74-E96ABFD0F7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1519" y="1614804"/>
            <a:ext cx="9268963"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xmlns="" id="{CE536261-CAF7-43BE-A2F8-87AED67C1EE1}"/>
              </a:ext>
            </a:extLst>
          </p:cNvPr>
          <p:cNvSpPr>
            <a:spLocks noGrp="1"/>
          </p:cNvSpPr>
          <p:nvPr>
            <p:ph type="title"/>
          </p:nvPr>
        </p:nvSpPr>
        <p:spPr/>
        <p:txBody>
          <a:bodyPr/>
          <a:lstStyle/>
          <a:p>
            <a:r>
              <a:rPr lang="zh-CN" altLang="en-US" dirty="0"/>
              <a:t>分泌性蛋白的合成与其共翻译转运</a:t>
            </a:r>
          </a:p>
        </p:txBody>
      </p:sp>
    </p:spTree>
    <p:extLst>
      <p:ext uri="{BB962C8B-B14F-4D97-AF65-F5344CB8AC3E}">
        <p14:creationId xmlns:p14="http://schemas.microsoft.com/office/powerpoint/2010/main" val="921294972"/>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2">
            <a:extLst>
              <a:ext uri="{FF2B5EF4-FFF2-40B4-BE49-F238E27FC236}">
                <a16:creationId xmlns:a16="http://schemas.microsoft.com/office/drawing/2014/main" xmlns="" id="{FC19CCBA-5563-4FCD-955D-EAB3FD5285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58555" y="1614804"/>
            <a:ext cx="9274890"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xmlns="" id="{A4B609C4-95DA-4532-86BB-0240CE62A1F7}"/>
              </a:ext>
            </a:extLst>
          </p:cNvPr>
          <p:cNvSpPr>
            <a:spLocks noGrp="1"/>
          </p:cNvSpPr>
          <p:nvPr>
            <p:ph type="title"/>
          </p:nvPr>
        </p:nvSpPr>
        <p:spPr/>
        <p:txBody>
          <a:bodyPr/>
          <a:lstStyle/>
          <a:p>
            <a:r>
              <a:rPr lang="zh-CN" altLang="en-US" dirty="0"/>
              <a:t>分泌性蛋白的合成与其共翻译转运</a:t>
            </a:r>
          </a:p>
        </p:txBody>
      </p:sp>
    </p:spTree>
    <p:extLst>
      <p:ext uri="{BB962C8B-B14F-4D97-AF65-F5344CB8AC3E}">
        <p14:creationId xmlns:p14="http://schemas.microsoft.com/office/powerpoint/2010/main" val="1416906994"/>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
            <a:extLst>
              <a:ext uri="{FF2B5EF4-FFF2-40B4-BE49-F238E27FC236}">
                <a16:creationId xmlns:a16="http://schemas.microsoft.com/office/drawing/2014/main" xmlns="" id="{C284E73B-AAA8-4A5A-A2E7-BAFBA7B8FEE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11063" y="1254804"/>
            <a:ext cx="6769875"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标题 1">
            <a:extLst>
              <a:ext uri="{FF2B5EF4-FFF2-40B4-BE49-F238E27FC236}">
                <a16:creationId xmlns:a16="http://schemas.microsoft.com/office/drawing/2014/main" xmlns="" id="{85C7C58E-462B-4AAE-A54C-8C310085E823}"/>
              </a:ext>
            </a:extLst>
          </p:cNvPr>
          <p:cNvSpPr>
            <a:spLocks noGrp="1"/>
          </p:cNvSpPr>
          <p:nvPr>
            <p:ph type="title"/>
          </p:nvPr>
        </p:nvSpPr>
        <p:spPr/>
        <p:txBody>
          <a:bodyPr/>
          <a:lstStyle/>
          <a:p>
            <a:r>
              <a:rPr lang="en-US" altLang="zh-CN" dirty="0"/>
              <a:t>Sec61 Protein Translocator</a:t>
            </a:r>
            <a:endParaRPr lang="zh-CN" altLang="en-US" dirty="0"/>
          </a:p>
        </p:txBody>
      </p:sp>
    </p:spTree>
    <p:extLst>
      <p:ext uri="{BB962C8B-B14F-4D97-AF65-F5344CB8AC3E}">
        <p14:creationId xmlns:p14="http://schemas.microsoft.com/office/powerpoint/2010/main" val="3935524506"/>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xmlns="" id="{9FCA5A64-1164-4E73-B554-C17680321FC0}"/>
              </a:ext>
            </a:extLst>
          </p:cNvPr>
          <p:cNvSpPr>
            <a:spLocks noGrp="1"/>
          </p:cNvSpPr>
          <p:nvPr>
            <p:ph type="title"/>
          </p:nvPr>
        </p:nvSpPr>
        <p:spPr/>
        <p:txBody>
          <a:bodyPr/>
          <a:lstStyle/>
          <a:p>
            <a:pPr algn="l" eaLnBrk="1" hangingPunct="1"/>
            <a:r>
              <a:rPr lang="zh-CN" altLang="en-US" sz="2800" dirty="0"/>
              <a:t>（</a:t>
            </a:r>
            <a:r>
              <a:rPr lang="en-US" altLang="zh-CN" sz="2800" dirty="0"/>
              <a:t>5</a:t>
            </a:r>
            <a:r>
              <a:rPr lang="zh-CN" altLang="en-US" sz="2800" dirty="0"/>
              <a:t>）内质网膜整合蛋白的信号序列</a:t>
            </a:r>
          </a:p>
        </p:txBody>
      </p:sp>
      <p:sp>
        <p:nvSpPr>
          <p:cNvPr id="21507" name="内容占位符 2">
            <a:extLst>
              <a:ext uri="{FF2B5EF4-FFF2-40B4-BE49-F238E27FC236}">
                <a16:creationId xmlns:a16="http://schemas.microsoft.com/office/drawing/2014/main" xmlns="" id="{17B1C4E6-E67C-428D-B622-9D49719CE770}"/>
              </a:ext>
            </a:extLst>
          </p:cNvPr>
          <p:cNvSpPr>
            <a:spLocks noGrp="1"/>
          </p:cNvSpPr>
          <p:nvPr>
            <p:ph idx="1"/>
          </p:nvPr>
        </p:nvSpPr>
        <p:spPr>
          <a:xfrm>
            <a:off x="824366" y="1219200"/>
            <a:ext cx="4020350" cy="5435604"/>
          </a:xfrm>
        </p:spPr>
        <p:txBody>
          <a:bodyPr>
            <a:normAutofit/>
          </a:bodyPr>
          <a:lstStyle/>
          <a:p>
            <a:pPr>
              <a:lnSpc>
                <a:spcPct val="200000"/>
              </a:lnSpc>
              <a:spcAft>
                <a:spcPts val="600"/>
              </a:spcAft>
            </a:pPr>
            <a:r>
              <a:rPr lang="zh-CN" altLang="en-US" sz="2000" dirty="0"/>
              <a:t>起始转移序列</a:t>
            </a:r>
            <a:r>
              <a:rPr lang="zh-CN" altLang="en-US" sz="2000" b="1" dirty="0">
                <a:solidFill>
                  <a:srgbClr val="0000FF"/>
                </a:solidFill>
              </a:rPr>
              <a:t>（</a:t>
            </a:r>
            <a:r>
              <a:rPr lang="en-US" altLang="zh-CN" sz="2000" b="1" dirty="0">
                <a:solidFill>
                  <a:srgbClr val="0000FF"/>
                </a:solidFill>
              </a:rPr>
              <a:t>start  transfer sequence</a:t>
            </a:r>
            <a:r>
              <a:rPr lang="zh-CN" altLang="en-US" sz="2000" b="1" dirty="0">
                <a:solidFill>
                  <a:srgbClr val="0000FF"/>
                </a:solidFill>
              </a:rPr>
              <a:t>）</a:t>
            </a:r>
            <a:endParaRPr lang="en-US" altLang="zh-CN" sz="2000" b="1" dirty="0">
              <a:solidFill>
                <a:srgbClr val="0000FF"/>
              </a:solidFill>
            </a:endParaRPr>
          </a:p>
          <a:p>
            <a:pPr>
              <a:lnSpc>
                <a:spcPct val="200000"/>
              </a:lnSpc>
              <a:spcAft>
                <a:spcPts val="600"/>
              </a:spcAft>
            </a:pPr>
            <a:r>
              <a:rPr lang="zh-CN" altLang="zh-CN" sz="2000" dirty="0"/>
              <a:t>内在停止转移锚定序列</a:t>
            </a:r>
            <a:r>
              <a:rPr lang="zh-CN" altLang="zh-CN" sz="2000" b="1" dirty="0">
                <a:solidFill>
                  <a:srgbClr val="0000FF"/>
                </a:solidFill>
              </a:rPr>
              <a:t>（</a:t>
            </a:r>
            <a:r>
              <a:rPr lang="en-US" altLang="zh-CN" sz="2000" b="1" dirty="0">
                <a:solidFill>
                  <a:srgbClr val="0000FF"/>
                </a:solidFill>
              </a:rPr>
              <a:t>internal stop-transfer anchor</a:t>
            </a:r>
            <a:r>
              <a:rPr lang="zh-CN" altLang="zh-CN" sz="2000" b="1" dirty="0">
                <a:solidFill>
                  <a:srgbClr val="0000FF"/>
                </a:solidFill>
              </a:rPr>
              <a:t> </a:t>
            </a:r>
            <a:r>
              <a:rPr lang="en-US" altLang="zh-CN" sz="2000" b="1" dirty="0">
                <a:solidFill>
                  <a:srgbClr val="0000FF"/>
                </a:solidFill>
              </a:rPr>
              <a:t> sequence, STA</a:t>
            </a:r>
            <a:r>
              <a:rPr lang="zh-CN" altLang="zh-CN" sz="2000" b="1" dirty="0">
                <a:solidFill>
                  <a:srgbClr val="0000FF"/>
                </a:solidFill>
              </a:rPr>
              <a:t>）</a:t>
            </a:r>
            <a:endParaRPr lang="en-US" altLang="zh-CN" sz="2000" b="1" dirty="0">
              <a:solidFill>
                <a:srgbClr val="0000FF"/>
              </a:solidFill>
            </a:endParaRPr>
          </a:p>
          <a:p>
            <a:pPr>
              <a:lnSpc>
                <a:spcPct val="200000"/>
              </a:lnSpc>
              <a:spcAft>
                <a:spcPts val="600"/>
              </a:spcAft>
            </a:pPr>
            <a:r>
              <a:rPr lang="zh-CN" altLang="en-US" sz="2000" dirty="0"/>
              <a:t>内在信号锚定序列</a:t>
            </a:r>
            <a:r>
              <a:rPr lang="zh-CN" altLang="en-US" sz="2000" b="1" dirty="0">
                <a:solidFill>
                  <a:srgbClr val="0000FF"/>
                </a:solidFill>
              </a:rPr>
              <a:t>（</a:t>
            </a:r>
            <a:r>
              <a:rPr lang="en-US" altLang="zh-CN" sz="2000" b="1" dirty="0">
                <a:solidFill>
                  <a:srgbClr val="0000FF"/>
                </a:solidFill>
              </a:rPr>
              <a:t>internal signal anchor sequence, SA</a:t>
            </a:r>
            <a:r>
              <a:rPr lang="zh-CN" altLang="en-US" sz="2000" b="1" dirty="0">
                <a:solidFill>
                  <a:srgbClr val="0000FF"/>
                </a:solidFill>
              </a:rPr>
              <a:t>）</a:t>
            </a:r>
          </a:p>
        </p:txBody>
      </p:sp>
      <p:pic>
        <p:nvPicPr>
          <p:cNvPr id="21508" name="Picture 4" descr="figure 12-49">
            <a:extLst>
              <a:ext uri="{FF2B5EF4-FFF2-40B4-BE49-F238E27FC236}">
                <a16:creationId xmlns:a16="http://schemas.microsoft.com/office/drawing/2014/main" xmlns="" id="{05570AFD-7727-4B0B-8457-A51B5289564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39236" y="1764631"/>
            <a:ext cx="6647964"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图片 2">
            <a:extLst>
              <a:ext uri="{FF2B5EF4-FFF2-40B4-BE49-F238E27FC236}">
                <a16:creationId xmlns:a16="http://schemas.microsoft.com/office/drawing/2014/main" xmlns="" id="{806E3A2A-BDC4-4387-95BD-A763EF5D089E}"/>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98658" y="1554221"/>
            <a:ext cx="1119468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xmlns="" id="{15564523-F266-435C-8A90-BF64A7647C66}"/>
              </a:ext>
            </a:extLst>
          </p:cNvPr>
          <p:cNvSpPr>
            <a:spLocks noGrp="1"/>
          </p:cNvSpPr>
          <p:nvPr>
            <p:ph type="title"/>
          </p:nvPr>
        </p:nvSpPr>
        <p:spPr/>
        <p:txBody>
          <a:bodyPr/>
          <a:lstStyle/>
          <a:p>
            <a:r>
              <a:rPr lang="en-US" altLang="zh-CN" dirty="0"/>
              <a:t>Classes of ER membrane proteins</a:t>
            </a:r>
            <a:endParaRPr lang="zh-CN" altLang="en-US" dirty="0"/>
          </a:p>
        </p:txBody>
      </p:sp>
    </p:spTree>
    <p:extLst>
      <p:ext uri="{BB962C8B-B14F-4D97-AF65-F5344CB8AC3E}">
        <p14:creationId xmlns:p14="http://schemas.microsoft.com/office/powerpoint/2010/main" val="271716272"/>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imagepage4">
            <a:extLst>
              <a:ext uri="{FF2B5EF4-FFF2-40B4-BE49-F238E27FC236}">
                <a16:creationId xmlns:a16="http://schemas.microsoft.com/office/drawing/2014/main" xmlns="" id="{5576B510-049A-4FB9-8168-C501F20A74C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79940" y="1540041"/>
            <a:ext cx="8432121" cy="4637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标题 1">
            <a:extLst>
              <a:ext uri="{FF2B5EF4-FFF2-40B4-BE49-F238E27FC236}">
                <a16:creationId xmlns:a16="http://schemas.microsoft.com/office/drawing/2014/main" xmlns="" id="{1693E96C-8077-4945-9229-8DCE3185F47F}"/>
              </a:ext>
            </a:extLst>
          </p:cNvPr>
          <p:cNvSpPr>
            <a:spLocks noGrp="1"/>
          </p:cNvSpPr>
          <p:nvPr>
            <p:ph type="title"/>
          </p:nvPr>
        </p:nvSpPr>
        <p:spPr/>
        <p:txBody>
          <a:bodyPr/>
          <a:lstStyle/>
          <a:p>
            <a:pPr eaLnBrk="1" hangingPunct="1"/>
            <a:r>
              <a:rPr lang="zh-CN" altLang="en-US" dirty="0"/>
              <a:t>内质网膜整合蛋白的拓扑学类型 </a:t>
            </a:r>
          </a:p>
        </p:txBody>
      </p:sp>
      <p:sp>
        <p:nvSpPr>
          <p:cNvPr id="4" name="矩形 3">
            <a:extLst>
              <a:ext uri="{FF2B5EF4-FFF2-40B4-BE49-F238E27FC236}">
                <a16:creationId xmlns:a16="http://schemas.microsoft.com/office/drawing/2014/main" xmlns="" id="{E55D1936-0D74-484E-A0D7-4C0172118623}"/>
              </a:ext>
            </a:extLst>
          </p:cNvPr>
          <p:cNvSpPr/>
          <p:nvPr/>
        </p:nvSpPr>
        <p:spPr>
          <a:xfrm>
            <a:off x="2392018" y="6404847"/>
            <a:ext cx="7407965"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6-4 </a:t>
            </a:r>
            <a:r>
              <a:rPr lang="zh-CN" altLang="en-US" sz="1600" b="1" dirty="0">
                <a:solidFill>
                  <a:srgbClr val="0033CC"/>
                </a:solidFill>
                <a:latin typeface="Arial" panose="020B0604020202020204" pitchFamily="34" charset="0"/>
                <a:ea typeface="微软雅黑" panose="020B0503020204020204" pitchFamily="34" charset="-122"/>
              </a:rPr>
              <a:t>内质网膜整合蛋白的拓扑学类型</a:t>
            </a:r>
            <a:endParaRPr lang="zh-CN" altLang="en-US" sz="1400" dirty="0">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xmlns=""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xmlns=""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xmlns=""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21" name="文本框 18">
            <a:extLst>
              <a:ext uri="{FF2B5EF4-FFF2-40B4-BE49-F238E27FC236}">
                <a16:creationId xmlns:a16="http://schemas.microsoft.com/office/drawing/2014/main" xmlns="" id="{0464BD89-E791-4BE8-ADC0-EC83AAEA5419}"/>
              </a:ext>
            </a:extLst>
          </p:cNvPr>
          <p:cNvSpPr txBox="1"/>
          <p:nvPr/>
        </p:nvSpPr>
        <p:spPr>
          <a:xfrm>
            <a:off x="4387840" y="2299580"/>
            <a:ext cx="3416320"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细胞内蛋白质的分选</a:t>
            </a:r>
          </a:p>
        </p:txBody>
      </p:sp>
      <p:grpSp>
        <p:nvGrpSpPr>
          <p:cNvPr id="22" name="组合 34">
            <a:extLst>
              <a:ext uri="{FF2B5EF4-FFF2-40B4-BE49-F238E27FC236}">
                <a16:creationId xmlns:a16="http://schemas.microsoft.com/office/drawing/2014/main" xmlns="" id="{BC215191-DA02-41D7-898D-A6BBD6538580}"/>
              </a:ext>
            </a:extLst>
          </p:cNvPr>
          <p:cNvGrpSpPr>
            <a:grpSpLocks/>
          </p:cNvGrpSpPr>
          <p:nvPr/>
        </p:nvGrpSpPr>
        <p:grpSpPr bwMode="auto">
          <a:xfrm>
            <a:off x="3632330" y="2299580"/>
            <a:ext cx="662847" cy="523220"/>
            <a:chOff x="3421248" y="2047768"/>
            <a:chExt cx="663200" cy="522566"/>
          </a:xfrm>
        </p:grpSpPr>
        <p:sp>
          <p:nvSpPr>
            <p:cNvPr id="23" name="文本框 16">
              <a:extLst>
                <a:ext uri="{FF2B5EF4-FFF2-40B4-BE49-F238E27FC236}">
                  <a16:creationId xmlns:a16="http://schemas.microsoft.com/office/drawing/2014/main" xmlns="" id="{19E0BD98-5A01-4DFE-A790-A0CDC2613CAF}"/>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24" name="直接连接符 23">
              <a:extLst>
                <a:ext uri="{FF2B5EF4-FFF2-40B4-BE49-F238E27FC236}">
                  <a16:creationId xmlns:a16="http://schemas.microsoft.com/office/drawing/2014/main" xmlns="" id="{A2099282-23AD-442C-A8B8-99E461B9F5BD}"/>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xmlns="" id="{909CAC00-489E-4987-BB55-7622966BC8CB}"/>
              </a:ext>
            </a:extLst>
          </p:cNvPr>
          <p:cNvSpPr txBox="1"/>
          <p:nvPr/>
        </p:nvSpPr>
        <p:spPr>
          <a:xfrm>
            <a:off x="4387840" y="4191054"/>
            <a:ext cx="2698175"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细胞内膜泡运输</a:t>
            </a:r>
          </a:p>
        </p:txBody>
      </p:sp>
      <p:grpSp>
        <p:nvGrpSpPr>
          <p:cNvPr id="26" name="组合 36">
            <a:extLst>
              <a:ext uri="{FF2B5EF4-FFF2-40B4-BE49-F238E27FC236}">
                <a16:creationId xmlns:a16="http://schemas.microsoft.com/office/drawing/2014/main" xmlns="" id="{9E7DEA1A-9859-4F44-84C1-E655C0195009}"/>
              </a:ext>
            </a:extLst>
          </p:cNvPr>
          <p:cNvGrpSpPr>
            <a:grpSpLocks/>
          </p:cNvGrpSpPr>
          <p:nvPr/>
        </p:nvGrpSpPr>
        <p:grpSpPr bwMode="auto">
          <a:xfrm>
            <a:off x="3632328" y="4191054"/>
            <a:ext cx="692830" cy="523220"/>
            <a:chOff x="3421248" y="2627150"/>
            <a:chExt cx="693199" cy="524155"/>
          </a:xfrm>
        </p:grpSpPr>
        <p:sp>
          <p:nvSpPr>
            <p:cNvPr id="30" name="文本框 23">
              <a:extLst>
                <a:ext uri="{FF2B5EF4-FFF2-40B4-BE49-F238E27FC236}">
                  <a16:creationId xmlns:a16="http://schemas.microsoft.com/office/drawing/2014/main" xmlns="" id="{02040612-515C-40B8-8F1C-37C683E6907C}"/>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31" name="直接连接符 30">
              <a:extLst>
                <a:ext uri="{FF2B5EF4-FFF2-40B4-BE49-F238E27FC236}">
                  <a16:creationId xmlns:a16="http://schemas.microsoft.com/office/drawing/2014/main" xmlns="" id="{B4D027BE-0218-453A-9BDA-1200B7DBC660}"/>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56" presetClass="path" presetSubtype="0" accel="50000" decel="50000" fill="hold" nodeType="withEffect">
                                  <p:stCondLst>
                                    <p:cond delay="0"/>
                                  </p:stCondLst>
                                  <p:childTnLst>
                                    <p:animMotion origin="layout" path="M -0.03737 0.0412 L -2.08333E-7 3.7037E-7 " pathEditMode="relative" rAng="0" ptsTypes="AA">
                                      <p:cBhvr>
                                        <p:cTn id="9" dur="700" fill="hold"/>
                                        <p:tgtEl>
                                          <p:spTgt spid="22"/>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56" presetClass="path" presetSubtype="0" accel="50000" decel="50000" fill="hold" nodeType="withEffect">
                                  <p:stCondLst>
                                    <p:cond delay="250"/>
                                  </p:stCondLst>
                                  <p:childTnLst>
                                    <p:animMotion origin="layout" path="M -0.03737 0.0412 L -2.08333E-6 4.44444E-6 " pathEditMode="relative" rAng="0" ptsTypes="AA">
                                      <p:cBhvr>
                                        <p:cTn id="17" dur="700" fill="hold"/>
                                        <p:tgtEl>
                                          <p:spTgt spid="26"/>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矩形 2">
            <a:extLst>
              <a:ext uri="{FF2B5EF4-FFF2-40B4-BE49-F238E27FC236}">
                <a16:creationId xmlns:a16="http://schemas.microsoft.com/office/drawing/2014/main" xmlns="" id="{03940EDB-F27A-4980-8855-01BAD1C1FC67}"/>
              </a:ext>
            </a:extLst>
          </p:cNvPr>
          <p:cNvSpPr>
            <a:spLocks noChangeArrowheads="1"/>
          </p:cNvSpPr>
          <p:nvPr/>
        </p:nvSpPr>
        <p:spPr bwMode="auto">
          <a:xfrm>
            <a:off x="0" y="6342575"/>
            <a:ext cx="12192000" cy="441403"/>
          </a:xfrm>
          <a:prstGeom prst="rect">
            <a:avLst/>
          </a:prstGeom>
          <a:solidFill>
            <a:srgbClr val="0033CC"/>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ts val="2987"/>
              </a:lnSpc>
              <a:spcBef>
                <a:spcPct val="0"/>
              </a:spcBef>
              <a:buNone/>
            </a:pPr>
            <a:r>
              <a:rPr lang="zh-CN" altLang="en-US" sz="2000" b="1" dirty="0">
                <a:solidFill>
                  <a:srgbClr val="FFFF00"/>
                </a:solidFill>
                <a:ea typeface="微软雅黑" panose="020B0503020204020204" pitchFamily="34" charset="-122"/>
              </a:rPr>
              <a:t>单次跨膜蛋白插入转移机制：</a:t>
            </a:r>
            <a:r>
              <a:rPr lang="zh-CN" altLang="en-US" sz="2000" dirty="0">
                <a:solidFill>
                  <a:schemeClr val="bg1"/>
                </a:solidFill>
                <a:ea typeface="微软雅黑" panose="020B0503020204020204" pitchFamily="34" charset="-122"/>
              </a:rPr>
              <a:t>新生跨膜蛋白肽链中既有</a:t>
            </a:r>
            <a:r>
              <a:rPr lang="en-US" altLang="zh-CN" sz="2000" dirty="0">
                <a:solidFill>
                  <a:schemeClr val="bg1"/>
                </a:solidFill>
                <a:ea typeface="微软雅黑" panose="020B0503020204020204" pitchFamily="34" charset="-122"/>
              </a:rPr>
              <a:t>N</a:t>
            </a:r>
            <a:r>
              <a:rPr lang="zh-CN" altLang="en-US" sz="2000" dirty="0">
                <a:solidFill>
                  <a:schemeClr val="bg1"/>
                </a:solidFill>
                <a:ea typeface="微软雅黑" panose="020B0503020204020204" pitchFamily="34" charset="-122"/>
              </a:rPr>
              <a:t>端信号肽，又有停止转移信号（</a:t>
            </a:r>
            <a:r>
              <a:rPr lang="en-US" altLang="zh-CN" sz="2000" dirty="0">
                <a:solidFill>
                  <a:schemeClr val="bg1"/>
                </a:solidFill>
                <a:ea typeface="微软雅黑" panose="020B0503020204020204" pitchFamily="34" charset="-122"/>
              </a:rPr>
              <a:t>stop transfer signal</a:t>
            </a:r>
            <a:r>
              <a:rPr lang="zh-CN" altLang="en-US" sz="2000" dirty="0">
                <a:solidFill>
                  <a:schemeClr val="bg1"/>
                </a:solidFill>
                <a:ea typeface="微软雅黑" panose="020B0503020204020204" pitchFamily="34" charset="-122"/>
              </a:rPr>
              <a:t>）</a:t>
            </a:r>
          </a:p>
        </p:txBody>
      </p:sp>
      <p:pic>
        <p:nvPicPr>
          <p:cNvPr id="40964" name="图片 2">
            <a:extLst>
              <a:ext uri="{FF2B5EF4-FFF2-40B4-BE49-F238E27FC236}">
                <a16:creationId xmlns:a16="http://schemas.microsoft.com/office/drawing/2014/main" xmlns="" id="{2C19B316-108D-4E57-A65E-7F3BD99175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46901" y="1280223"/>
            <a:ext cx="7898198"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xmlns="" id="{5DB54CE6-DD6A-4074-9824-26DA2F9DBFE3}"/>
              </a:ext>
            </a:extLst>
          </p:cNvPr>
          <p:cNvSpPr>
            <a:spLocks noGrp="1"/>
          </p:cNvSpPr>
          <p:nvPr>
            <p:ph type="title"/>
          </p:nvPr>
        </p:nvSpPr>
        <p:spPr/>
        <p:txBody>
          <a:bodyPr/>
          <a:lstStyle/>
          <a:p>
            <a:r>
              <a:rPr lang="zh-CN" altLang="en-US" dirty="0"/>
              <a:t>整合膜蛋白的合成</a:t>
            </a:r>
            <a:r>
              <a:rPr lang="en-US" altLang="zh-CN" dirty="0">
                <a:solidFill>
                  <a:srgbClr val="0033CC"/>
                </a:solidFill>
              </a:rPr>
              <a:t>——</a:t>
            </a:r>
            <a:r>
              <a:rPr lang="zh-CN" altLang="en-US" dirty="0">
                <a:solidFill>
                  <a:srgbClr val="0033CC"/>
                </a:solidFill>
              </a:rPr>
              <a:t>单次跨膜</a:t>
            </a:r>
          </a:p>
        </p:txBody>
      </p:sp>
    </p:spTree>
    <p:extLst>
      <p:ext uri="{BB962C8B-B14F-4D97-AF65-F5344CB8AC3E}">
        <p14:creationId xmlns:p14="http://schemas.microsoft.com/office/powerpoint/2010/main" val="1362061326"/>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矩形 2">
            <a:extLst>
              <a:ext uri="{FF2B5EF4-FFF2-40B4-BE49-F238E27FC236}">
                <a16:creationId xmlns:a16="http://schemas.microsoft.com/office/drawing/2014/main" xmlns="" id="{3537D78A-84A7-4968-B004-44DAF0FBAE92}"/>
              </a:ext>
            </a:extLst>
          </p:cNvPr>
          <p:cNvSpPr>
            <a:spLocks noChangeArrowheads="1"/>
          </p:cNvSpPr>
          <p:nvPr/>
        </p:nvSpPr>
        <p:spPr bwMode="auto">
          <a:xfrm>
            <a:off x="325683" y="3847369"/>
            <a:ext cx="5300274" cy="2807435"/>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50000"/>
              </a:lnSpc>
              <a:spcBef>
                <a:spcPct val="0"/>
              </a:spcBef>
              <a:buNone/>
            </a:pPr>
            <a:r>
              <a:rPr lang="zh-CN" altLang="en-US" sz="2000" b="1" dirty="0">
                <a:solidFill>
                  <a:srgbClr val="FFFF00"/>
                </a:solidFill>
                <a:ea typeface="微软雅黑" panose="020B0503020204020204" pitchFamily="34" charset="-122"/>
              </a:rPr>
              <a:t>单次跨膜蛋白的插入转移机制：</a:t>
            </a:r>
            <a:r>
              <a:rPr lang="zh-CN" altLang="en-US" sz="2000" b="1" dirty="0">
                <a:solidFill>
                  <a:schemeClr val="bg1"/>
                </a:solidFill>
                <a:ea typeface="微软雅黑" panose="020B0503020204020204" pitchFamily="34" charset="-122"/>
              </a:rPr>
              <a:t>新生跨膜蛋白的肽链中没有</a:t>
            </a:r>
            <a:r>
              <a:rPr lang="en-US" altLang="zh-CN" sz="2000" b="1" dirty="0">
                <a:solidFill>
                  <a:schemeClr val="bg1"/>
                </a:solidFill>
                <a:ea typeface="微软雅黑" panose="020B0503020204020204" pitchFamily="34" charset="-122"/>
              </a:rPr>
              <a:t>N </a:t>
            </a:r>
            <a:r>
              <a:rPr lang="zh-CN" altLang="en-US" sz="2000" b="1" dirty="0">
                <a:solidFill>
                  <a:schemeClr val="bg1"/>
                </a:solidFill>
                <a:ea typeface="微软雅黑" panose="020B0503020204020204" pitchFamily="34" charset="-122"/>
              </a:rPr>
              <a:t>端信号肽，只有内部信号序列（</a:t>
            </a:r>
            <a:r>
              <a:rPr lang="en-US" altLang="zh-CN" sz="2000" b="1" dirty="0">
                <a:solidFill>
                  <a:schemeClr val="bg1"/>
                </a:solidFill>
                <a:ea typeface="微软雅黑" panose="020B0503020204020204" pitchFamily="34" charset="-122"/>
              </a:rPr>
              <a:t>internal signal sequence</a:t>
            </a:r>
            <a:r>
              <a:rPr lang="zh-CN" altLang="en-US" sz="2000" b="1" dirty="0">
                <a:solidFill>
                  <a:schemeClr val="bg1"/>
                </a:solidFill>
                <a:ea typeface="微软雅黑" panose="020B0503020204020204" pitchFamily="34" charset="-122"/>
              </a:rPr>
              <a:t>）。内部信号序列的转位方向主要取决于其侧翼氨基酸残基电荷的分布。一般而言，带正电荷的氨基酸残基一侧朝向细胞质基质一侧</a:t>
            </a:r>
          </a:p>
        </p:txBody>
      </p:sp>
      <p:pic>
        <p:nvPicPr>
          <p:cNvPr id="3" name="图片 2">
            <a:extLst>
              <a:ext uri="{FF2B5EF4-FFF2-40B4-BE49-F238E27FC236}">
                <a16:creationId xmlns:a16="http://schemas.microsoft.com/office/drawing/2014/main" xmlns="" id="{11164F97-97C9-4DCA-8462-A1E099D3AC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80755" y="738000"/>
            <a:ext cx="6006445" cy="6120000"/>
          </a:xfrm>
          <a:prstGeom prst="rect">
            <a:avLst/>
          </a:prstGeom>
        </p:spPr>
      </p:pic>
      <p:sp>
        <p:nvSpPr>
          <p:cNvPr id="5" name="标题 4">
            <a:extLst>
              <a:ext uri="{FF2B5EF4-FFF2-40B4-BE49-F238E27FC236}">
                <a16:creationId xmlns:a16="http://schemas.microsoft.com/office/drawing/2014/main" xmlns="" id="{E82C86E6-55FB-437E-A64F-5619F89EB7BB}"/>
              </a:ext>
            </a:extLst>
          </p:cNvPr>
          <p:cNvSpPr>
            <a:spLocks noGrp="1"/>
          </p:cNvSpPr>
          <p:nvPr>
            <p:ph type="title"/>
          </p:nvPr>
        </p:nvSpPr>
        <p:spPr/>
        <p:txBody>
          <a:bodyPr/>
          <a:lstStyle/>
          <a:p>
            <a:r>
              <a:rPr lang="zh-CN" altLang="en-US" dirty="0"/>
              <a:t>整合膜蛋白的合成</a:t>
            </a:r>
            <a:r>
              <a:rPr lang="en-US" altLang="zh-CN" dirty="0">
                <a:solidFill>
                  <a:srgbClr val="0033CC"/>
                </a:solidFill>
              </a:rPr>
              <a:t>——</a:t>
            </a:r>
            <a:r>
              <a:rPr lang="zh-CN" altLang="en-US" dirty="0">
                <a:solidFill>
                  <a:srgbClr val="0033CC"/>
                </a:solidFill>
              </a:rPr>
              <a:t>单次跨膜</a:t>
            </a:r>
            <a:endParaRPr lang="zh-CN" altLang="en-US" dirty="0"/>
          </a:p>
        </p:txBody>
      </p:sp>
    </p:spTree>
    <p:extLst>
      <p:ext uri="{BB962C8B-B14F-4D97-AF65-F5344CB8AC3E}">
        <p14:creationId xmlns:p14="http://schemas.microsoft.com/office/powerpoint/2010/main" val="1181287531"/>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矩形 2">
            <a:extLst>
              <a:ext uri="{FF2B5EF4-FFF2-40B4-BE49-F238E27FC236}">
                <a16:creationId xmlns:a16="http://schemas.microsoft.com/office/drawing/2014/main" xmlns="" id="{433F2BDD-3EC4-4964-87BA-9E4584DA0414}"/>
              </a:ext>
            </a:extLst>
          </p:cNvPr>
          <p:cNvSpPr>
            <a:spLocks noChangeArrowheads="1"/>
          </p:cNvSpPr>
          <p:nvPr/>
        </p:nvSpPr>
        <p:spPr bwMode="auto">
          <a:xfrm>
            <a:off x="0" y="6017082"/>
            <a:ext cx="12192000" cy="820096"/>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ts val="2987"/>
              </a:lnSpc>
              <a:spcBef>
                <a:spcPct val="0"/>
              </a:spcBef>
              <a:buNone/>
            </a:pPr>
            <a:r>
              <a:rPr lang="zh-CN" altLang="en-US" sz="1800" b="1" dirty="0">
                <a:solidFill>
                  <a:srgbClr val="FFFF00"/>
                </a:solidFill>
                <a:ea typeface="微软雅黑" panose="020B0503020204020204" pitchFamily="34" charset="-122"/>
              </a:rPr>
              <a:t>多次跨膜蛋白的插入转移机制：</a:t>
            </a:r>
            <a:r>
              <a:rPr lang="zh-CN" altLang="en-US" sz="1800" b="1" dirty="0">
                <a:solidFill>
                  <a:schemeClr val="bg1"/>
                </a:solidFill>
                <a:ea typeface="微软雅黑" panose="020B0503020204020204" pitchFamily="34" charset="-122"/>
              </a:rPr>
              <a:t>多次跨膜蛋白肽链中，常常有两个或两个以上的疏水性开始转移信号序列和停止转移信号序列。一般认为，多次跨膜蛋白是以内部信号序列（</a:t>
            </a:r>
            <a:r>
              <a:rPr lang="en-US" altLang="zh-CN" sz="1800" b="1" dirty="0">
                <a:solidFill>
                  <a:schemeClr val="bg1"/>
                </a:solidFill>
                <a:ea typeface="微软雅黑" panose="020B0503020204020204" pitchFamily="34" charset="-122"/>
              </a:rPr>
              <a:t>internal signal sequence</a:t>
            </a:r>
            <a:r>
              <a:rPr lang="zh-CN" altLang="en-US" sz="1800" b="1" dirty="0">
                <a:solidFill>
                  <a:schemeClr val="bg1"/>
                </a:solidFill>
                <a:ea typeface="微软雅黑" panose="020B0503020204020204" pitchFamily="34" charset="-122"/>
              </a:rPr>
              <a:t>）作为其开始转移信号</a:t>
            </a:r>
          </a:p>
        </p:txBody>
      </p:sp>
      <p:pic>
        <p:nvPicPr>
          <p:cNvPr id="5" name="图片 3">
            <a:extLst>
              <a:ext uri="{FF2B5EF4-FFF2-40B4-BE49-F238E27FC236}">
                <a16:creationId xmlns:a16="http://schemas.microsoft.com/office/drawing/2014/main" xmlns="" id="{67DB0727-93BC-4EFC-B2A9-AE34C49F96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60368" y="1088265"/>
            <a:ext cx="7071265" cy="48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xmlns="" id="{1B149BF6-82F6-45DB-868E-D4A7126AB365}"/>
              </a:ext>
            </a:extLst>
          </p:cNvPr>
          <p:cNvSpPr>
            <a:spLocks noGrp="1"/>
          </p:cNvSpPr>
          <p:nvPr>
            <p:ph type="title"/>
          </p:nvPr>
        </p:nvSpPr>
        <p:spPr/>
        <p:txBody>
          <a:bodyPr/>
          <a:lstStyle/>
          <a:p>
            <a:r>
              <a:rPr lang="zh-CN" altLang="en-US" dirty="0"/>
              <a:t>整合膜蛋白的合成</a:t>
            </a:r>
            <a:r>
              <a:rPr lang="en-US" altLang="zh-CN" dirty="0">
                <a:solidFill>
                  <a:srgbClr val="0033CC"/>
                </a:solidFill>
              </a:rPr>
              <a:t>——</a:t>
            </a:r>
            <a:r>
              <a:rPr lang="zh-CN" altLang="en-US" dirty="0">
                <a:solidFill>
                  <a:srgbClr val="0033CC"/>
                </a:solidFill>
              </a:rPr>
              <a:t>多次跨膜</a:t>
            </a:r>
            <a:endParaRPr lang="zh-CN" altLang="en-US" dirty="0"/>
          </a:p>
        </p:txBody>
      </p:sp>
    </p:spTree>
    <p:extLst>
      <p:ext uri="{BB962C8B-B14F-4D97-AF65-F5344CB8AC3E}">
        <p14:creationId xmlns:p14="http://schemas.microsoft.com/office/powerpoint/2010/main" val="1246689670"/>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2" descr="imagepage16">
            <a:extLst>
              <a:ext uri="{FF2B5EF4-FFF2-40B4-BE49-F238E27FC236}">
                <a16:creationId xmlns:a16="http://schemas.microsoft.com/office/drawing/2014/main" xmlns="" id="{7B01E10A-510B-456E-A0A9-0A20CBCAB5E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24366" y="2757452"/>
            <a:ext cx="10543268" cy="354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1">
            <a:extLst>
              <a:ext uri="{FF2B5EF4-FFF2-40B4-BE49-F238E27FC236}">
                <a16:creationId xmlns:a16="http://schemas.microsoft.com/office/drawing/2014/main" xmlns="" id="{9F20EC27-3F80-4539-A1D4-6A48D8CC0CEC}"/>
              </a:ext>
            </a:extLst>
          </p:cNvPr>
          <p:cNvSpPr>
            <a:spLocks noChangeArrowheads="1"/>
          </p:cNvSpPr>
          <p:nvPr/>
        </p:nvSpPr>
        <p:spPr bwMode="auto">
          <a:xfrm>
            <a:off x="0" y="6399541"/>
            <a:ext cx="12192000" cy="458459"/>
          </a:xfrm>
          <a:prstGeom prst="rect">
            <a:avLst/>
          </a:prstGeom>
          <a:solidFill>
            <a:srgbClr val="0033CC"/>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lnSpc>
                <a:spcPct val="150000"/>
              </a:lnSpc>
              <a:spcBef>
                <a:spcPct val="0"/>
              </a:spcBef>
              <a:buFontTx/>
              <a:buNone/>
            </a:pPr>
            <a:r>
              <a:rPr lang="zh-CN" altLang="en-US" sz="1800" b="1" dirty="0">
                <a:solidFill>
                  <a:schemeClr val="bg1"/>
                </a:solidFill>
                <a:ea typeface="微软雅黑" panose="020B0503020204020204" pitchFamily="34" charset="-122"/>
              </a:rPr>
              <a:t>蛋白质自身所携带的分选信号需要被互补的分选受体所识别，然后在分选受体帮助下，引导蛋白质转运到目的地</a:t>
            </a:r>
          </a:p>
        </p:txBody>
      </p:sp>
      <p:sp>
        <p:nvSpPr>
          <p:cNvPr id="3" name="标题 2">
            <a:extLst>
              <a:ext uri="{FF2B5EF4-FFF2-40B4-BE49-F238E27FC236}">
                <a16:creationId xmlns:a16="http://schemas.microsoft.com/office/drawing/2014/main" xmlns="" id="{98F99219-1456-41E6-8FF3-671CA34B4058}"/>
              </a:ext>
            </a:extLst>
          </p:cNvPr>
          <p:cNvSpPr>
            <a:spLocks noGrp="1"/>
          </p:cNvSpPr>
          <p:nvPr>
            <p:ph type="title"/>
          </p:nvPr>
        </p:nvSpPr>
        <p:spPr/>
        <p:txBody>
          <a:bodyPr/>
          <a:lstStyle/>
          <a:p>
            <a:r>
              <a:rPr lang="en-US" altLang="zh-CN" dirty="0"/>
              <a:t>2. </a:t>
            </a:r>
            <a:r>
              <a:rPr lang="zh-CN" altLang="en-US" dirty="0"/>
              <a:t>蛋白质分选信号序列</a:t>
            </a:r>
          </a:p>
        </p:txBody>
      </p:sp>
      <p:sp>
        <p:nvSpPr>
          <p:cNvPr id="2" name="内容占位符 1">
            <a:extLst>
              <a:ext uri="{FF2B5EF4-FFF2-40B4-BE49-F238E27FC236}">
                <a16:creationId xmlns:a16="http://schemas.microsoft.com/office/drawing/2014/main" xmlns="" id="{03BBE32C-DCBD-426F-A0F0-8DD8BACB7FBA}"/>
              </a:ext>
            </a:extLst>
          </p:cNvPr>
          <p:cNvSpPr>
            <a:spLocks noGrp="1"/>
          </p:cNvSpPr>
          <p:nvPr>
            <p:ph idx="1"/>
          </p:nvPr>
        </p:nvSpPr>
        <p:spPr/>
        <p:txBody>
          <a:bodyPr>
            <a:normAutofit/>
          </a:bodyPr>
          <a:lstStyle/>
          <a:p>
            <a:pPr>
              <a:lnSpc>
                <a:spcPct val="150000"/>
              </a:lnSpc>
            </a:pPr>
            <a:r>
              <a:rPr lang="zh-CN" altLang="en-US" sz="2000" b="1" dirty="0">
                <a:solidFill>
                  <a:srgbClr val="0033CC"/>
                </a:solidFill>
              </a:rPr>
              <a:t>导肽（</a:t>
            </a:r>
            <a:r>
              <a:rPr lang="en-US" altLang="zh-CN" sz="2000" b="1" dirty="0">
                <a:solidFill>
                  <a:srgbClr val="0033CC"/>
                </a:solidFill>
              </a:rPr>
              <a:t>leader peptide</a:t>
            </a:r>
            <a:r>
              <a:rPr lang="zh-CN" altLang="en-US" sz="2000" b="1" dirty="0">
                <a:solidFill>
                  <a:srgbClr val="0033CC"/>
                </a:solidFill>
              </a:rPr>
              <a:t>）</a:t>
            </a:r>
            <a:r>
              <a:rPr lang="zh-CN" altLang="en-US" sz="2000" dirty="0"/>
              <a:t>：指导在细胞质基质中合成的蛋白质进入线粒体、叶绿体及过氧化物酶体的信号序列</a:t>
            </a:r>
          </a:p>
        </p:txBody>
      </p:sp>
      <p:sp>
        <p:nvSpPr>
          <p:cNvPr id="5" name="矩形 4">
            <a:extLst>
              <a:ext uri="{FF2B5EF4-FFF2-40B4-BE49-F238E27FC236}">
                <a16:creationId xmlns:a16="http://schemas.microsoft.com/office/drawing/2014/main" xmlns="" id="{E7F2A538-51F0-4507-9C4A-B353B65F9588}"/>
              </a:ext>
            </a:extLst>
          </p:cNvPr>
          <p:cNvSpPr/>
          <p:nvPr/>
        </p:nvSpPr>
        <p:spPr>
          <a:xfrm>
            <a:off x="2359642" y="2388120"/>
            <a:ext cx="7472716" cy="369332"/>
          </a:xfrm>
          <a:prstGeom prst="rect">
            <a:avLst/>
          </a:prstGeom>
        </p:spPr>
        <p:txBody>
          <a:bodyPr wrap="square">
            <a:spAutoFit/>
          </a:bodyPr>
          <a:lstStyle/>
          <a:p>
            <a:pPr algn="ctr"/>
            <a:r>
              <a:rPr lang="zh-CN" altLang="en-US" b="1" dirty="0">
                <a:solidFill>
                  <a:srgbClr val="0033CC"/>
                </a:solidFill>
                <a:latin typeface="Arial" panose="020B0604020202020204" pitchFamily="34" charset="0"/>
                <a:ea typeface="微软雅黑" panose="020B0503020204020204" pitchFamily="34" charset="-122"/>
              </a:rPr>
              <a:t>表</a:t>
            </a:r>
            <a:r>
              <a:rPr lang="en-US" altLang="zh-CN" b="1" dirty="0">
                <a:solidFill>
                  <a:srgbClr val="0033CC"/>
                </a:solidFill>
                <a:latin typeface="Arial" panose="020B0604020202020204" pitchFamily="34" charset="0"/>
                <a:ea typeface="微软雅黑" panose="020B0503020204020204" pitchFamily="34" charset="-122"/>
              </a:rPr>
              <a:t>6-2 </a:t>
            </a:r>
            <a:r>
              <a:rPr lang="zh-CN" altLang="en-US" dirty="0">
                <a:latin typeface="Arial" panose="020B0604020202020204" pitchFamily="34" charset="0"/>
                <a:ea typeface="微软雅黑" panose="020B0503020204020204" pitchFamily="34" charset="-122"/>
              </a:rPr>
              <a:t>指导蛋白质从细胞质基质转运到细胞器的靶向序列的主要特征</a:t>
            </a: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a:extLst>
              <a:ext uri="{FF2B5EF4-FFF2-40B4-BE49-F238E27FC236}">
                <a16:creationId xmlns:a16="http://schemas.microsoft.com/office/drawing/2014/main" xmlns="" id="{C329570E-28EA-4F2A-8F08-1A66009D0081}"/>
              </a:ext>
            </a:extLst>
          </p:cNvPr>
          <p:cNvSpPr>
            <a:spLocks noGrp="1"/>
          </p:cNvSpPr>
          <p:nvPr>
            <p:ph type="title"/>
          </p:nvPr>
        </p:nvSpPr>
        <p:spPr/>
        <p:txBody>
          <a:bodyPr/>
          <a:lstStyle/>
          <a:p>
            <a:r>
              <a:rPr lang="en-US" altLang="zh-CN" dirty="0"/>
              <a:t>2. </a:t>
            </a:r>
            <a:r>
              <a:rPr lang="zh-CN" altLang="en-US" dirty="0"/>
              <a:t>蛋白质分选信号序列（</a:t>
            </a:r>
            <a:r>
              <a:rPr lang="en-US" altLang="zh-CN" dirty="0"/>
              <a:t>signal sequence</a:t>
            </a:r>
            <a:r>
              <a:rPr lang="zh-CN" altLang="en-US" dirty="0"/>
              <a:t>）</a:t>
            </a:r>
            <a:endParaRPr lang="zh-CN" altLang="en-US" sz="3186" dirty="0"/>
          </a:p>
        </p:txBody>
      </p:sp>
      <p:sp>
        <p:nvSpPr>
          <p:cNvPr id="8195" name="内容占位符 2">
            <a:extLst>
              <a:ext uri="{FF2B5EF4-FFF2-40B4-BE49-F238E27FC236}">
                <a16:creationId xmlns:a16="http://schemas.microsoft.com/office/drawing/2014/main" xmlns="" id="{F88790BC-1E7F-438C-BC6F-B711DF5584B8}"/>
              </a:ext>
            </a:extLst>
          </p:cNvPr>
          <p:cNvSpPr>
            <a:spLocks noGrp="1"/>
          </p:cNvSpPr>
          <p:nvPr>
            <p:ph idx="1"/>
          </p:nvPr>
        </p:nvSpPr>
        <p:spPr/>
        <p:txBody>
          <a:bodyPr>
            <a:normAutofit/>
          </a:bodyPr>
          <a:lstStyle/>
          <a:p>
            <a:pPr>
              <a:lnSpc>
                <a:spcPts val="2987"/>
              </a:lnSpc>
              <a:spcBef>
                <a:spcPts val="597"/>
              </a:spcBef>
              <a:spcAft>
                <a:spcPts val="597"/>
              </a:spcAft>
            </a:pPr>
            <a:r>
              <a:rPr lang="zh-CN" altLang="en-US" sz="2000" b="1" dirty="0">
                <a:solidFill>
                  <a:srgbClr val="0033CC"/>
                </a:solidFill>
              </a:rPr>
              <a:t>两类分选信号</a:t>
            </a:r>
            <a:endParaRPr lang="en-US" altLang="zh-CN" sz="2000" b="1" dirty="0">
              <a:solidFill>
                <a:srgbClr val="0033CC"/>
              </a:solidFill>
            </a:endParaRPr>
          </a:p>
          <a:p>
            <a:pPr lvl="1">
              <a:lnSpc>
                <a:spcPts val="2987"/>
              </a:lnSpc>
              <a:spcBef>
                <a:spcPts val="597"/>
              </a:spcBef>
              <a:spcAft>
                <a:spcPts val="597"/>
              </a:spcAft>
            </a:pPr>
            <a:r>
              <a:rPr lang="zh-CN" altLang="en-US" sz="1800" dirty="0"/>
              <a:t>一类为</a:t>
            </a:r>
            <a:r>
              <a:rPr lang="zh-CN" altLang="en-US" sz="1800" b="1" dirty="0">
                <a:solidFill>
                  <a:srgbClr val="0033CC"/>
                </a:solidFill>
              </a:rPr>
              <a:t>连续的氨基酸序列</a:t>
            </a:r>
            <a:r>
              <a:rPr lang="zh-CN" altLang="en-US" sz="1800" dirty="0"/>
              <a:t>，一般长</a:t>
            </a:r>
            <a:r>
              <a:rPr lang="en-US" altLang="zh-CN" sz="1800" dirty="0"/>
              <a:t>15~60</a:t>
            </a:r>
            <a:r>
              <a:rPr lang="zh-CN" altLang="en-US" sz="1800" dirty="0"/>
              <a:t>个氨基酸残基。完成分选过程后，</a:t>
            </a:r>
            <a:r>
              <a:rPr lang="zh-CN" altLang="en-US" sz="1800" b="1" dirty="0">
                <a:solidFill>
                  <a:srgbClr val="0033CC"/>
                </a:solidFill>
              </a:rPr>
              <a:t>有些</a:t>
            </a:r>
            <a:r>
              <a:rPr lang="zh-CN" altLang="en-US" sz="1800" dirty="0"/>
              <a:t>这类信号序列会被特异性酶从成熟蛋白质上</a:t>
            </a:r>
            <a:r>
              <a:rPr lang="zh-CN" altLang="en-US" sz="1800" b="1" dirty="0">
                <a:solidFill>
                  <a:srgbClr val="0033CC"/>
                </a:solidFill>
              </a:rPr>
              <a:t>切除</a:t>
            </a:r>
            <a:endParaRPr lang="en-US" altLang="zh-CN" sz="1800" b="1" dirty="0">
              <a:solidFill>
                <a:srgbClr val="0033CC"/>
              </a:solidFill>
            </a:endParaRPr>
          </a:p>
          <a:p>
            <a:pPr lvl="1">
              <a:lnSpc>
                <a:spcPts val="2987"/>
              </a:lnSpc>
              <a:spcBef>
                <a:spcPts val="597"/>
              </a:spcBef>
              <a:spcAft>
                <a:spcPts val="597"/>
              </a:spcAft>
            </a:pPr>
            <a:r>
              <a:rPr lang="zh-CN" altLang="en-US" sz="1800" dirty="0"/>
              <a:t>一类为</a:t>
            </a:r>
            <a:r>
              <a:rPr lang="zh-CN" altLang="en-US" sz="1800" b="1" dirty="0">
                <a:solidFill>
                  <a:srgbClr val="0033CC"/>
                </a:solidFill>
              </a:rPr>
              <a:t>三维结构的信号斑</a:t>
            </a:r>
            <a:r>
              <a:rPr lang="zh-CN" altLang="en-US" sz="1800" dirty="0"/>
              <a:t>，在蛋白折叠完成后，其表面原子按一定的间结构排布形成。形成信号斑的氨基酸残基可能在线性氨基酸序列上相距很远。信号斑会保留在成熟蛋白质中</a:t>
            </a:r>
            <a:r>
              <a:rPr lang="zh-CN" altLang="en-US" sz="1800" b="1" dirty="0">
                <a:solidFill>
                  <a:srgbClr val="0033CC"/>
                </a:solidFill>
              </a:rPr>
              <a:t>不被切除</a:t>
            </a:r>
          </a:p>
        </p:txBody>
      </p:sp>
      <p:pic>
        <p:nvPicPr>
          <p:cNvPr id="8196" name="图片 3">
            <a:extLst>
              <a:ext uri="{FF2B5EF4-FFF2-40B4-BE49-F238E27FC236}">
                <a16:creationId xmlns:a16="http://schemas.microsoft.com/office/drawing/2014/main" xmlns="" id="{1F7107DD-A6A5-4DB0-A4E5-900E613D96F7}"/>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10092" y="3658972"/>
            <a:ext cx="6771817"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375396"/>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figure 12-06">
            <a:extLst>
              <a:ext uri="{FF2B5EF4-FFF2-40B4-BE49-F238E27FC236}">
                <a16:creationId xmlns:a16="http://schemas.microsoft.com/office/drawing/2014/main" xmlns="" id="{FE1FADD5-41AF-4ABA-BAE4-314419AED63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4366" y="1489302"/>
            <a:ext cx="5076825" cy="477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55" name="内容占位符 2">
            <a:extLst>
              <a:ext uri="{FF2B5EF4-FFF2-40B4-BE49-F238E27FC236}">
                <a16:creationId xmlns:a16="http://schemas.microsoft.com/office/drawing/2014/main" xmlns="" id="{65447A6B-E551-4795-AF06-E45726C4FB94}"/>
              </a:ext>
            </a:extLst>
          </p:cNvPr>
          <p:cNvSpPr>
            <a:spLocks noGrp="1"/>
          </p:cNvSpPr>
          <p:nvPr>
            <p:ph idx="4294967295"/>
          </p:nvPr>
        </p:nvSpPr>
        <p:spPr>
          <a:xfrm>
            <a:off x="6096000" y="1489302"/>
            <a:ext cx="5950857" cy="4630737"/>
          </a:xfrm>
        </p:spPr>
        <p:txBody>
          <a:bodyPr>
            <a:normAutofit/>
          </a:bodyPr>
          <a:lstStyle/>
          <a:p>
            <a:pPr>
              <a:lnSpc>
                <a:spcPct val="150000"/>
              </a:lnSpc>
              <a:spcAft>
                <a:spcPts val="600"/>
              </a:spcAft>
              <a:buFont typeface="Arial" charset="0"/>
              <a:buChar char="•"/>
              <a:defRPr/>
            </a:pPr>
            <a:r>
              <a:rPr lang="zh-CN" altLang="en-US" sz="2000" b="1" dirty="0">
                <a:latin typeface="Arial" charset="0"/>
              </a:rPr>
              <a:t>途径</a:t>
            </a:r>
            <a:endParaRPr lang="en-US" altLang="zh-CN" sz="2000" b="1" dirty="0">
              <a:latin typeface="Arial" charset="0"/>
            </a:endParaRPr>
          </a:p>
          <a:p>
            <a:pPr marL="457200" lvl="1" indent="0">
              <a:lnSpc>
                <a:spcPct val="150000"/>
              </a:lnSpc>
              <a:spcAft>
                <a:spcPts val="600"/>
              </a:spcAft>
              <a:buNone/>
              <a:defRPr/>
            </a:pPr>
            <a:r>
              <a:rPr lang="zh-CN" altLang="en-US" sz="1800" dirty="0">
                <a:solidFill>
                  <a:srgbClr val="0000FF"/>
                </a:solidFill>
                <a:latin typeface="Arial" charset="0"/>
              </a:rPr>
              <a:t>（</a:t>
            </a:r>
            <a:r>
              <a:rPr lang="en-US" altLang="zh-CN" sz="1800" dirty="0">
                <a:solidFill>
                  <a:srgbClr val="0000FF"/>
                </a:solidFill>
                <a:latin typeface="Arial" charset="0"/>
              </a:rPr>
              <a:t>1</a:t>
            </a:r>
            <a:r>
              <a:rPr lang="zh-CN" altLang="en-US" sz="1800" dirty="0">
                <a:solidFill>
                  <a:srgbClr val="0000FF"/>
                </a:solidFill>
                <a:latin typeface="Arial" charset="0"/>
              </a:rPr>
              <a:t>）翻译后转运途径</a:t>
            </a:r>
            <a:endParaRPr lang="en-US" altLang="zh-CN" sz="1800" dirty="0">
              <a:solidFill>
                <a:srgbClr val="0000FF"/>
              </a:solidFill>
              <a:latin typeface="Arial" charset="0"/>
            </a:endParaRPr>
          </a:p>
          <a:p>
            <a:pPr marL="457200" lvl="1" indent="0">
              <a:lnSpc>
                <a:spcPct val="150000"/>
              </a:lnSpc>
              <a:spcAft>
                <a:spcPts val="600"/>
              </a:spcAft>
              <a:buNone/>
              <a:defRPr/>
            </a:pPr>
            <a:r>
              <a:rPr lang="zh-CN" altLang="en-US" sz="1800" dirty="0">
                <a:solidFill>
                  <a:srgbClr val="0000FF"/>
                </a:solidFill>
                <a:latin typeface="Arial" charset="0"/>
              </a:rPr>
              <a:t>（</a:t>
            </a:r>
            <a:r>
              <a:rPr lang="en-US" altLang="zh-CN" sz="1800" dirty="0">
                <a:solidFill>
                  <a:srgbClr val="0000FF"/>
                </a:solidFill>
                <a:latin typeface="Arial" charset="0"/>
              </a:rPr>
              <a:t>2</a:t>
            </a:r>
            <a:r>
              <a:rPr lang="zh-CN" altLang="en-US" sz="1800" dirty="0">
                <a:solidFill>
                  <a:srgbClr val="0000FF"/>
                </a:solidFill>
                <a:latin typeface="Arial" charset="0"/>
              </a:rPr>
              <a:t>）共翻译转运途径</a:t>
            </a:r>
            <a:endParaRPr lang="en-US" altLang="zh-CN" sz="1800" dirty="0">
              <a:solidFill>
                <a:srgbClr val="0000FF"/>
              </a:solidFill>
              <a:latin typeface="Arial" charset="0"/>
            </a:endParaRPr>
          </a:p>
          <a:p>
            <a:pPr>
              <a:lnSpc>
                <a:spcPct val="150000"/>
              </a:lnSpc>
              <a:spcAft>
                <a:spcPts val="600"/>
              </a:spcAft>
              <a:buFont typeface="Arial" charset="0"/>
              <a:buChar char="•"/>
              <a:defRPr/>
            </a:pPr>
            <a:r>
              <a:rPr lang="zh-CN" altLang="en-US" sz="2000" b="1" dirty="0">
                <a:latin typeface="Arial" charset="0"/>
              </a:rPr>
              <a:t>类型</a:t>
            </a:r>
            <a:endParaRPr lang="en-US" altLang="zh-CN" sz="2000" b="1" dirty="0">
              <a:latin typeface="Arial" charset="0"/>
            </a:endParaRPr>
          </a:p>
          <a:p>
            <a:pPr marL="457200" lvl="1" indent="0">
              <a:lnSpc>
                <a:spcPct val="150000"/>
              </a:lnSpc>
              <a:spcAft>
                <a:spcPts val="600"/>
              </a:spcAft>
              <a:buNone/>
              <a:defRPr/>
            </a:pPr>
            <a:r>
              <a:rPr lang="zh-CN" altLang="en-US" sz="1800" dirty="0">
                <a:solidFill>
                  <a:srgbClr val="0000FF"/>
                </a:solidFill>
                <a:latin typeface="Arial" charset="0"/>
              </a:rPr>
              <a:t>（</a:t>
            </a:r>
            <a:r>
              <a:rPr lang="en-US" altLang="zh-CN" sz="1800" dirty="0">
                <a:solidFill>
                  <a:srgbClr val="0000FF"/>
                </a:solidFill>
                <a:latin typeface="Arial" charset="0"/>
              </a:rPr>
              <a:t>1</a:t>
            </a:r>
            <a:r>
              <a:rPr lang="zh-CN" altLang="en-US" sz="1800" dirty="0">
                <a:solidFill>
                  <a:srgbClr val="0000FF"/>
                </a:solidFill>
                <a:latin typeface="Arial" charset="0"/>
              </a:rPr>
              <a:t>）蛋白质的跨膜转运（</a:t>
            </a:r>
            <a:r>
              <a:rPr lang="en-US" altLang="zh-CN" sz="1800" dirty="0">
                <a:solidFill>
                  <a:srgbClr val="0000FF"/>
                </a:solidFill>
                <a:latin typeface="Arial" charset="0"/>
              </a:rPr>
              <a:t>transmembrane transport</a:t>
            </a:r>
            <a:r>
              <a:rPr lang="zh-CN" altLang="en-US" sz="1800" dirty="0">
                <a:solidFill>
                  <a:srgbClr val="0000FF"/>
                </a:solidFill>
                <a:latin typeface="Arial" charset="0"/>
              </a:rPr>
              <a:t>）</a:t>
            </a:r>
            <a:endParaRPr lang="en-US" altLang="zh-CN" sz="1800" dirty="0">
              <a:solidFill>
                <a:srgbClr val="0000FF"/>
              </a:solidFill>
              <a:latin typeface="Arial" charset="0"/>
            </a:endParaRPr>
          </a:p>
          <a:p>
            <a:pPr marL="457200" lvl="1" indent="0">
              <a:lnSpc>
                <a:spcPct val="150000"/>
              </a:lnSpc>
              <a:spcAft>
                <a:spcPts val="600"/>
              </a:spcAft>
              <a:buNone/>
              <a:defRPr/>
            </a:pPr>
            <a:r>
              <a:rPr lang="zh-CN" altLang="en-US" sz="1800" dirty="0">
                <a:solidFill>
                  <a:srgbClr val="0000FF"/>
                </a:solidFill>
                <a:latin typeface="Arial" charset="0"/>
              </a:rPr>
              <a:t>（</a:t>
            </a:r>
            <a:r>
              <a:rPr lang="en-US" altLang="zh-CN" sz="1800" dirty="0">
                <a:solidFill>
                  <a:srgbClr val="0000FF"/>
                </a:solidFill>
                <a:latin typeface="Arial" charset="0"/>
              </a:rPr>
              <a:t>2</a:t>
            </a:r>
            <a:r>
              <a:rPr lang="zh-CN" altLang="en-US" sz="1800" dirty="0">
                <a:solidFill>
                  <a:srgbClr val="0000FF"/>
                </a:solidFill>
                <a:latin typeface="Arial" charset="0"/>
              </a:rPr>
              <a:t>）膜泡运输（</a:t>
            </a:r>
            <a:r>
              <a:rPr lang="en-US" altLang="zh-CN" sz="1800" dirty="0">
                <a:solidFill>
                  <a:srgbClr val="0000FF"/>
                </a:solidFill>
                <a:latin typeface="Arial" charset="0"/>
              </a:rPr>
              <a:t>vesicular transport</a:t>
            </a:r>
            <a:r>
              <a:rPr lang="zh-CN" altLang="en-US" sz="1800" dirty="0">
                <a:solidFill>
                  <a:srgbClr val="0000FF"/>
                </a:solidFill>
                <a:latin typeface="Arial" charset="0"/>
              </a:rPr>
              <a:t>）</a:t>
            </a:r>
            <a:endParaRPr lang="en-US" altLang="zh-CN" sz="1800" dirty="0">
              <a:solidFill>
                <a:srgbClr val="0000FF"/>
              </a:solidFill>
              <a:latin typeface="Arial" charset="0"/>
            </a:endParaRPr>
          </a:p>
          <a:p>
            <a:pPr marL="457200" lvl="1" indent="0">
              <a:lnSpc>
                <a:spcPct val="150000"/>
              </a:lnSpc>
              <a:spcAft>
                <a:spcPts val="600"/>
              </a:spcAft>
              <a:buNone/>
              <a:defRPr/>
            </a:pPr>
            <a:r>
              <a:rPr lang="zh-CN" altLang="zh-CN" sz="1800" dirty="0">
                <a:solidFill>
                  <a:srgbClr val="0000FF"/>
                </a:solidFill>
              </a:rPr>
              <a:t>（</a:t>
            </a:r>
            <a:r>
              <a:rPr lang="en-US" altLang="zh-CN" sz="1800" dirty="0">
                <a:solidFill>
                  <a:srgbClr val="0000FF"/>
                </a:solidFill>
              </a:rPr>
              <a:t>3</a:t>
            </a:r>
            <a:r>
              <a:rPr lang="zh-CN" altLang="zh-CN" sz="1800" dirty="0">
                <a:solidFill>
                  <a:srgbClr val="0000FF"/>
                </a:solidFill>
              </a:rPr>
              <a:t>）选择性的门控转运</a:t>
            </a:r>
            <a:r>
              <a:rPr lang="zh-CN" altLang="en-US" sz="1800" dirty="0">
                <a:solidFill>
                  <a:srgbClr val="0000FF"/>
                </a:solidFill>
              </a:rPr>
              <a:t>（</a:t>
            </a:r>
            <a:r>
              <a:rPr lang="en-US" altLang="zh-CN" sz="1800" dirty="0">
                <a:solidFill>
                  <a:srgbClr val="0000FF"/>
                </a:solidFill>
              </a:rPr>
              <a:t>gated transport</a:t>
            </a:r>
            <a:r>
              <a:rPr lang="zh-CN" altLang="en-US" sz="1800" dirty="0">
                <a:solidFill>
                  <a:srgbClr val="0000FF"/>
                </a:solidFill>
              </a:rPr>
              <a:t>）</a:t>
            </a:r>
            <a:endParaRPr lang="en-US" altLang="zh-CN" sz="1800" dirty="0">
              <a:solidFill>
                <a:srgbClr val="0000FF"/>
              </a:solidFill>
            </a:endParaRPr>
          </a:p>
          <a:p>
            <a:pPr marL="1257300" lvl="1" indent="-800100">
              <a:lnSpc>
                <a:spcPct val="150000"/>
              </a:lnSpc>
              <a:spcAft>
                <a:spcPts val="600"/>
              </a:spcAft>
              <a:buNone/>
              <a:defRPr/>
            </a:pPr>
            <a:r>
              <a:rPr lang="zh-CN" altLang="en-US" sz="1800" dirty="0">
                <a:solidFill>
                  <a:srgbClr val="0000FF"/>
                </a:solidFill>
                <a:latin typeface="Arial" charset="0"/>
              </a:rPr>
              <a:t>（</a:t>
            </a:r>
            <a:r>
              <a:rPr lang="en-US" altLang="zh-CN" sz="1800" dirty="0">
                <a:solidFill>
                  <a:srgbClr val="0000FF"/>
                </a:solidFill>
                <a:latin typeface="Arial" charset="0"/>
              </a:rPr>
              <a:t>4</a:t>
            </a:r>
            <a:r>
              <a:rPr lang="zh-CN" altLang="en-US" sz="1800" dirty="0">
                <a:solidFill>
                  <a:srgbClr val="0000FF"/>
                </a:solidFill>
                <a:latin typeface="Arial" charset="0"/>
              </a:rPr>
              <a:t>）细胞质基质中蛋白质的转运</a:t>
            </a:r>
            <a:endParaRPr lang="en-US" altLang="zh-CN" sz="1800" dirty="0">
              <a:solidFill>
                <a:srgbClr val="0000FF"/>
              </a:solidFill>
              <a:latin typeface="Arial" charset="0"/>
            </a:endParaRPr>
          </a:p>
          <a:p>
            <a:pPr>
              <a:lnSpc>
                <a:spcPct val="150000"/>
              </a:lnSpc>
              <a:spcAft>
                <a:spcPts val="600"/>
              </a:spcAft>
              <a:buFont typeface="Arial" charset="0"/>
              <a:buChar char="•"/>
              <a:defRPr/>
            </a:pPr>
            <a:endParaRPr lang="zh-CN" altLang="en-US" sz="2000" dirty="0">
              <a:latin typeface="Arial" charset="0"/>
            </a:endParaRPr>
          </a:p>
        </p:txBody>
      </p:sp>
      <p:sp>
        <p:nvSpPr>
          <p:cNvPr id="3" name="标题 2">
            <a:extLst>
              <a:ext uri="{FF2B5EF4-FFF2-40B4-BE49-F238E27FC236}">
                <a16:creationId xmlns:a16="http://schemas.microsoft.com/office/drawing/2014/main" xmlns="" id="{9E71CE32-3639-4CCF-97ED-E22220C046DE}"/>
              </a:ext>
            </a:extLst>
          </p:cNvPr>
          <p:cNvSpPr>
            <a:spLocks noGrp="1"/>
          </p:cNvSpPr>
          <p:nvPr>
            <p:ph type="title"/>
          </p:nvPr>
        </p:nvSpPr>
        <p:spPr/>
        <p:txBody>
          <a:bodyPr/>
          <a:lstStyle/>
          <a:p>
            <a:r>
              <a:rPr lang="zh-CN" altLang="en-US" dirty="0"/>
              <a:t>二、蛋白质分选转运的基本途径</a:t>
            </a:r>
            <a:r>
              <a:rPr lang="zh-CN" altLang="en-US"/>
              <a:t>与</a:t>
            </a:r>
            <a:r>
              <a:rPr lang="zh-CN" altLang="en-US" smtClean="0"/>
              <a:t>类型</a:t>
            </a:r>
            <a:endParaRPr lang="zh-CN" altLang="en-US" dirty="0">
              <a:solidFill>
                <a:srgbClr val="FF0000"/>
              </a:solidFill>
            </a:endParaRPr>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page5">
            <a:extLst>
              <a:ext uri="{FF2B5EF4-FFF2-40B4-BE49-F238E27FC236}">
                <a16:creationId xmlns:a16="http://schemas.microsoft.com/office/drawing/2014/main" xmlns="" id="{87545355-7EF3-4A0E-A5A4-68E2FC527EF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778303" y="1487715"/>
            <a:ext cx="663539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标题 1">
            <a:extLst>
              <a:ext uri="{FF2B5EF4-FFF2-40B4-BE49-F238E27FC236}">
                <a16:creationId xmlns:a16="http://schemas.microsoft.com/office/drawing/2014/main" xmlns="" id="{A321D4C3-6F6E-4B91-825C-FF664258F070}"/>
              </a:ext>
            </a:extLst>
          </p:cNvPr>
          <p:cNvSpPr>
            <a:spLocks noGrp="1"/>
          </p:cNvSpPr>
          <p:nvPr>
            <p:ph type="title"/>
          </p:nvPr>
        </p:nvSpPr>
        <p:spPr/>
        <p:txBody>
          <a:bodyPr/>
          <a:lstStyle/>
          <a:p>
            <a:pPr eaLnBrk="1" hangingPunct="1"/>
            <a:r>
              <a:rPr lang="zh-CN" altLang="en-US" dirty="0"/>
              <a:t>真核细胞蛋白质分选的主要途径与类型</a:t>
            </a:r>
          </a:p>
        </p:txBody>
      </p:sp>
      <p:sp>
        <p:nvSpPr>
          <p:cNvPr id="4" name="矩形 3">
            <a:extLst>
              <a:ext uri="{FF2B5EF4-FFF2-40B4-BE49-F238E27FC236}">
                <a16:creationId xmlns:a16="http://schemas.microsoft.com/office/drawing/2014/main" xmlns="" id="{00E4B86D-98BC-4F5F-A2C4-1068E60F012C}"/>
              </a:ext>
            </a:extLst>
          </p:cNvPr>
          <p:cNvSpPr/>
          <p:nvPr/>
        </p:nvSpPr>
        <p:spPr>
          <a:xfrm>
            <a:off x="1875183" y="6383888"/>
            <a:ext cx="8441635"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6-5 </a:t>
            </a:r>
            <a:r>
              <a:rPr lang="zh-CN" altLang="en-US" sz="1600" b="1" dirty="0">
                <a:solidFill>
                  <a:srgbClr val="0033CC"/>
                </a:solidFill>
                <a:latin typeface="Arial" panose="020B0604020202020204" pitchFamily="34" charset="0"/>
                <a:ea typeface="微软雅黑" panose="020B0503020204020204" pitchFamily="34" charset="-122"/>
              </a:rPr>
              <a:t>真核细胞蛋白质分选的主要途径与类型</a:t>
            </a:r>
            <a:endParaRPr lang="zh-CN" altLang="en-US" sz="1400" dirty="0">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436284"/>
            <a:ext cx="201208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膜泡运输概述</a:t>
            </a:r>
          </a:p>
        </p:txBody>
      </p:sp>
      <p:sp>
        <p:nvSpPr>
          <p:cNvPr id="6" name="TextBox 24"/>
          <p:cNvSpPr txBox="1"/>
          <p:nvPr/>
        </p:nvSpPr>
        <p:spPr>
          <a:xfrm>
            <a:off x="5121256" y="3215337"/>
            <a:ext cx="3996415"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COP Ⅱ </a:t>
            </a:r>
            <a:r>
              <a:rPr lang="zh-CN" altLang="en-US" sz="2000" b="1" dirty="0">
                <a:solidFill>
                  <a:prstClr val="black"/>
                </a:solidFill>
                <a:latin typeface="微软雅黑" pitchFamily="34" charset="-122"/>
                <a:ea typeface="微软雅黑" pitchFamily="34" charset="-122"/>
              </a:rPr>
              <a:t>包被膜泡的装配及运输</a:t>
            </a:r>
          </a:p>
        </p:txBody>
      </p:sp>
      <p:sp>
        <p:nvSpPr>
          <p:cNvPr id="7" name="TextBox 25"/>
          <p:cNvSpPr txBox="1"/>
          <p:nvPr/>
        </p:nvSpPr>
        <p:spPr>
          <a:xfrm>
            <a:off x="5121256" y="3994390"/>
            <a:ext cx="3826497"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COP I </a:t>
            </a:r>
            <a:r>
              <a:rPr lang="zh-CN" altLang="en-US" sz="2000" b="1" dirty="0">
                <a:solidFill>
                  <a:prstClr val="black"/>
                </a:solidFill>
                <a:latin typeface="微软雅黑" pitchFamily="34" charset="-122"/>
                <a:ea typeface="微软雅黑" pitchFamily="34" charset="-122"/>
              </a:rPr>
              <a:t>包被膜泡的装配与运输</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细胞内膜泡运输</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xmlns="" id="{549DBCFA-8D31-4102-A84B-3884E7FDA4A8}"/>
              </a:ext>
            </a:extLst>
          </p:cNvPr>
          <p:cNvSpPr txBox="1"/>
          <p:nvPr/>
        </p:nvSpPr>
        <p:spPr>
          <a:xfrm>
            <a:off x="5121256" y="4773443"/>
            <a:ext cx="5211683"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网格蛋白</a:t>
            </a:r>
            <a:r>
              <a:rPr lang="en-US" altLang="zh-CN" sz="2000" b="1" dirty="0">
                <a:solidFill>
                  <a:prstClr val="black"/>
                </a:solidFill>
                <a:latin typeface="微软雅黑" pitchFamily="34" charset="-122"/>
                <a:ea typeface="微软雅黑" pitchFamily="34" charset="-122"/>
              </a:rPr>
              <a:t>/</a:t>
            </a:r>
            <a:r>
              <a:rPr lang="zh-CN" altLang="en-US" sz="2000" b="1" dirty="0">
                <a:solidFill>
                  <a:prstClr val="black"/>
                </a:solidFill>
                <a:latin typeface="微软雅黑" pitchFamily="34" charset="-122"/>
                <a:ea typeface="微软雅黑" pitchFamily="34" charset="-122"/>
              </a:rPr>
              <a:t>接头蛋白包被膜泡的装配与运输</a:t>
            </a:r>
          </a:p>
        </p:txBody>
      </p:sp>
      <p:sp>
        <p:nvSpPr>
          <p:cNvPr id="12" name="TextBox 25">
            <a:extLst>
              <a:ext uri="{FF2B5EF4-FFF2-40B4-BE49-F238E27FC236}">
                <a16:creationId xmlns:a16="http://schemas.microsoft.com/office/drawing/2014/main" xmlns="" id="{098588B5-4093-4460-9B3A-113A4DF2760C}"/>
              </a:ext>
            </a:extLst>
          </p:cNvPr>
          <p:cNvSpPr txBox="1"/>
          <p:nvPr/>
        </p:nvSpPr>
        <p:spPr>
          <a:xfrm>
            <a:off x="5121256" y="5552496"/>
            <a:ext cx="3807453"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转运膜泡与靶膜的锚定和融合</a:t>
            </a: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6E567A0C-B7C1-467C-BD1D-681EAD1831C2}"/>
              </a:ext>
            </a:extLst>
          </p:cNvPr>
          <p:cNvSpPr>
            <a:spLocks noGrp="1"/>
          </p:cNvSpPr>
          <p:nvPr>
            <p:ph type="title"/>
          </p:nvPr>
        </p:nvSpPr>
        <p:spPr/>
        <p:txBody>
          <a:bodyPr/>
          <a:lstStyle/>
          <a:p>
            <a:r>
              <a:rPr lang="en-US" altLang="zh-CN" dirty="0"/>
              <a:t>The Nobel Prize in Physiology or Medicine 2013</a:t>
            </a:r>
            <a:endParaRPr lang="zh-CN" altLang="en-US" dirty="0"/>
          </a:p>
        </p:txBody>
      </p:sp>
      <p:pic>
        <p:nvPicPr>
          <p:cNvPr id="5" name="图片 4">
            <a:extLst>
              <a:ext uri="{FF2B5EF4-FFF2-40B4-BE49-F238E27FC236}">
                <a16:creationId xmlns:a16="http://schemas.microsoft.com/office/drawing/2014/main" xmlns="" id="{35879EA2-46EE-4589-9DB4-1E4A1586F840}"/>
              </a:ext>
            </a:extLst>
          </p:cNvPr>
          <p:cNvPicPr>
            <a:picLocks noChangeAspect="1"/>
          </p:cNvPicPr>
          <p:nvPr/>
        </p:nvPicPr>
        <p:blipFill>
          <a:blip r:embed="rId2"/>
          <a:stretch>
            <a:fillRect/>
          </a:stretch>
        </p:blipFill>
        <p:spPr>
          <a:xfrm>
            <a:off x="2343619" y="1558981"/>
            <a:ext cx="7504762" cy="4523809"/>
          </a:xfrm>
          <a:prstGeom prst="rect">
            <a:avLst/>
          </a:prstGeom>
        </p:spPr>
      </p:pic>
      <p:sp>
        <p:nvSpPr>
          <p:cNvPr id="6" name="矩形 5">
            <a:extLst>
              <a:ext uri="{FF2B5EF4-FFF2-40B4-BE49-F238E27FC236}">
                <a16:creationId xmlns:a16="http://schemas.microsoft.com/office/drawing/2014/main" xmlns="" id="{32C549DF-1B64-4CE8-BB62-5037D2D67509}"/>
              </a:ext>
            </a:extLst>
          </p:cNvPr>
          <p:cNvSpPr/>
          <p:nvPr/>
        </p:nvSpPr>
        <p:spPr>
          <a:xfrm>
            <a:off x="391886" y="6285472"/>
            <a:ext cx="11408229" cy="369332"/>
          </a:xfrm>
          <a:prstGeom prst="rect">
            <a:avLst/>
          </a:prstGeom>
        </p:spPr>
        <p:txBody>
          <a:bodyPr wrap="square">
            <a:spAutoFit/>
          </a:bodyPr>
          <a:lstStyle/>
          <a:p>
            <a:pPr algn="ctr"/>
            <a:r>
              <a:rPr lang="en-US" altLang="zh-CN" b="1" dirty="0">
                <a:solidFill>
                  <a:srgbClr val="0033CC"/>
                </a:solidFill>
                <a:latin typeface="Arial" panose="020B0604020202020204" pitchFamily="34" charset="0"/>
                <a:cs typeface="Arial" panose="020B0604020202020204" pitchFamily="34" charset="0"/>
              </a:rPr>
              <a:t>"for their discoveries of machinery regulating vesicle traffic, a major transport system in our cells."</a:t>
            </a:r>
            <a:endParaRPr lang="zh-CN" altLang="en-US" b="1" dirty="0">
              <a:solidFill>
                <a:srgbClr val="0033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6319561"/>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xmlns="" id="{7340C05A-D408-493B-BD14-688B6DE374E0}"/>
              </a:ext>
            </a:extLst>
          </p:cNvPr>
          <p:cNvSpPr>
            <a:spLocks noGrp="1"/>
          </p:cNvSpPr>
          <p:nvPr>
            <p:ph type="title"/>
          </p:nvPr>
        </p:nvSpPr>
        <p:spPr/>
        <p:txBody>
          <a:bodyPr/>
          <a:lstStyle/>
          <a:p>
            <a:pPr eaLnBrk="1" hangingPunct="1"/>
            <a:r>
              <a:rPr lang="en-US" altLang="zh-CN"/>
              <a:t>James E. Rothman</a:t>
            </a:r>
            <a:endParaRPr lang="zh-CN" altLang="en-US"/>
          </a:p>
        </p:txBody>
      </p:sp>
      <p:sp>
        <p:nvSpPr>
          <p:cNvPr id="7171" name="矩形 4">
            <a:extLst>
              <a:ext uri="{FF2B5EF4-FFF2-40B4-BE49-F238E27FC236}">
                <a16:creationId xmlns:a16="http://schemas.microsoft.com/office/drawing/2014/main" xmlns="" id="{7F23345B-9F0B-4885-87D0-1E8531E9C839}"/>
              </a:ext>
            </a:extLst>
          </p:cNvPr>
          <p:cNvSpPr>
            <a:spLocks noChangeArrowheads="1"/>
          </p:cNvSpPr>
          <p:nvPr/>
        </p:nvSpPr>
        <p:spPr bwMode="auto">
          <a:xfrm>
            <a:off x="0" y="5534561"/>
            <a:ext cx="12192000" cy="13234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spcBef>
                <a:spcPct val="0"/>
              </a:spcBef>
              <a:buFontTx/>
              <a:buNone/>
            </a:pPr>
            <a:r>
              <a:rPr lang="en-US" altLang="zh-CN" sz="2000" dirty="0">
                <a:solidFill>
                  <a:srgbClr val="0000FF"/>
                </a:solidFill>
                <a:ea typeface="宋体" panose="02010600030101010101" pitchFamily="2" charset="-122"/>
                <a:cs typeface="Arial" panose="020B0604020202020204" pitchFamily="34" charset="0"/>
              </a:rPr>
              <a:t> </a:t>
            </a:r>
            <a:r>
              <a:rPr lang="en-US" altLang="zh-CN" sz="2000" b="1" dirty="0">
                <a:solidFill>
                  <a:srgbClr val="0000FF"/>
                </a:solidFill>
                <a:ea typeface="宋体" panose="02010600030101010101" pitchFamily="2" charset="-122"/>
                <a:cs typeface="Arial" panose="020B0604020202020204" pitchFamily="34" charset="0"/>
              </a:rPr>
              <a:t>James E. Rothman </a:t>
            </a:r>
            <a:r>
              <a:rPr lang="en-US" altLang="zh-CN" sz="2000" dirty="0">
                <a:solidFill>
                  <a:srgbClr val="000000"/>
                </a:solidFill>
                <a:ea typeface="宋体" panose="02010600030101010101" pitchFamily="2" charset="-122"/>
                <a:cs typeface="Arial" panose="020B0604020202020204" pitchFamily="34" charset="0"/>
              </a:rPr>
              <a:t>discovered that a protein complex (pictured in orange) enables vesicles to fuse with their target membranes. Proteins on the vesicle bind to specific complementary proteins on the target membrane, ensuring that the vesicle fuses at the right location and that cargo molecules are delivered to the correct destination.</a:t>
            </a:r>
            <a:endParaRPr lang="zh-CN" altLang="en-US" sz="2000" dirty="0">
              <a:solidFill>
                <a:srgbClr val="000000"/>
              </a:solidFill>
              <a:ea typeface="宋体" panose="02010600030101010101" pitchFamily="2" charset="-122"/>
              <a:cs typeface="Arial" panose="020B0604020202020204" pitchFamily="34" charset="0"/>
            </a:endParaRPr>
          </a:p>
        </p:txBody>
      </p:sp>
      <p:pic>
        <p:nvPicPr>
          <p:cNvPr id="7172" name="图片 5">
            <a:extLst>
              <a:ext uri="{FF2B5EF4-FFF2-40B4-BE49-F238E27FC236}">
                <a16:creationId xmlns:a16="http://schemas.microsoft.com/office/drawing/2014/main" xmlns="" id="{51974206-5760-42F6-8F17-13E758890B07}"/>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60863" y="1022540"/>
            <a:ext cx="7018336" cy="441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6">
            <a:extLst>
              <a:ext uri="{FF2B5EF4-FFF2-40B4-BE49-F238E27FC236}">
                <a16:creationId xmlns:a16="http://schemas.microsoft.com/office/drawing/2014/main" xmlns="" id="{C29C753F-2851-4BD0-8352-620C765CCA9F}"/>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181101" y="1585119"/>
            <a:ext cx="2163763"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436284"/>
            <a:ext cx="3550972"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信号假说与蛋白质分选信号</a:t>
            </a:r>
          </a:p>
        </p:txBody>
      </p:sp>
      <p:sp>
        <p:nvSpPr>
          <p:cNvPr id="6" name="TextBox 24"/>
          <p:cNvSpPr txBox="1"/>
          <p:nvPr/>
        </p:nvSpPr>
        <p:spPr>
          <a:xfrm>
            <a:off x="5121256" y="3215337"/>
            <a:ext cx="3807453"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蛋白质分选的基本途径与类型</a:t>
            </a:r>
          </a:p>
        </p:txBody>
      </p:sp>
      <p:sp>
        <p:nvSpPr>
          <p:cNvPr id="7" name="TextBox 25"/>
          <p:cNvSpPr txBox="1"/>
          <p:nvPr/>
        </p:nvSpPr>
        <p:spPr>
          <a:xfrm>
            <a:off x="5121256" y="3994390"/>
            <a:ext cx="4063933"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a:latin typeface="微软雅黑" pitchFamily="34" charset="-122"/>
                <a:ea typeface="微软雅黑" pitchFamily="34" charset="-122"/>
              </a:rPr>
              <a:t>蛋白质向线粒体和叶绿体的分选</a:t>
            </a:r>
            <a:endParaRPr lang="zh-CN" altLang="en-US" sz="2000" b="1" dirty="0">
              <a:latin typeface="微软雅黑" pitchFamily="34" charset="-122"/>
              <a:ea typeface="微软雅黑" pitchFamily="34" charset="-122"/>
            </a:endParaRP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细胞内蛋白质的分选</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xmlns="" id="{1CDA0C64-0B71-472E-8C17-77E04445AFFA}"/>
              </a:ext>
            </a:extLst>
          </p:cNvPr>
          <p:cNvSpPr>
            <a:spLocks noGrp="1"/>
          </p:cNvSpPr>
          <p:nvPr>
            <p:ph type="title"/>
          </p:nvPr>
        </p:nvSpPr>
        <p:spPr/>
        <p:txBody>
          <a:bodyPr/>
          <a:lstStyle/>
          <a:p>
            <a:pPr eaLnBrk="1" hangingPunct="1"/>
            <a:r>
              <a:rPr lang="en-US" altLang="zh-CN"/>
              <a:t>Randy W. Schekman</a:t>
            </a:r>
            <a:endParaRPr lang="zh-CN" altLang="en-US"/>
          </a:p>
        </p:txBody>
      </p:sp>
      <p:pic>
        <p:nvPicPr>
          <p:cNvPr id="11267" name="图片 2">
            <a:extLst>
              <a:ext uri="{FF2B5EF4-FFF2-40B4-BE49-F238E27FC236}">
                <a16:creationId xmlns:a16="http://schemas.microsoft.com/office/drawing/2014/main" xmlns="" id="{4BDED459-9F22-4A63-8689-D5F614AB634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012826" y="1750816"/>
            <a:ext cx="2163763"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矩形 3">
            <a:extLst>
              <a:ext uri="{FF2B5EF4-FFF2-40B4-BE49-F238E27FC236}">
                <a16:creationId xmlns:a16="http://schemas.microsoft.com/office/drawing/2014/main" xmlns="" id="{E00AA855-5BCC-4284-A6E9-BC50F602E4CA}"/>
              </a:ext>
            </a:extLst>
          </p:cNvPr>
          <p:cNvSpPr>
            <a:spLocks noChangeArrowheads="1"/>
          </p:cNvSpPr>
          <p:nvPr/>
        </p:nvSpPr>
        <p:spPr bwMode="auto">
          <a:xfrm>
            <a:off x="0" y="5842337"/>
            <a:ext cx="12192000" cy="1015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spcBef>
                <a:spcPct val="0"/>
              </a:spcBef>
              <a:buFontTx/>
              <a:buNone/>
            </a:pPr>
            <a:r>
              <a:rPr lang="en-US" altLang="zh-CN" sz="2000" dirty="0">
                <a:solidFill>
                  <a:srgbClr val="0000FF"/>
                </a:solidFill>
                <a:ea typeface="宋体" panose="02010600030101010101" pitchFamily="2" charset="-122"/>
                <a:cs typeface="Arial" panose="020B0604020202020204" pitchFamily="34" charset="0"/>
              </a:rPr>
              <a:t> </a:t>
            </a:r>
            <a:r>
              <a:rPr lang="en-US" altLang="zh-CN" sz="2000" b="1" dirty="0">
                <a:solidFill>
                  <a:srgbClr val="0000FF"/>
                </a:solidFill>
                <a:ea typeface="宋体" panose="02010600030101010101" pitchFamily="2" charset="-122"/>
                <a:cs typeface="Arial" panose="020B0604020202020204" pitchFamily="34" charset="0"/>
              </a:rPr>
              <a:t>Randy W. </a:t>
            </a:r>
            <a:r>
              <a:rPr lang="en-US" altLang="zh-CN" sz="2000" b="1" dirty="0" err="1">
                <a:solidFill>
                  <a:srgbClr val="0000FF"/>
                </a:solidFill>
                <a:ea typeface="宋体" panose="02010600030101010101" pitchFamily="2" charset="-122"/>
                <a:cs typeface="Arial" panose="020B0604020202020204" pitchFamily="34" charset="0"/>
              </a:rPr>
              <a:t>Schekman</a:t>
            </a:r>
            <a:r>
              <a:rPr lang="en-US" altLang="zh-CN" sz="2000" b="1" dirty="0">
                <a:solidFill>
                  <a:srgbClr val="0000FF"/>
                </a:solidFill>
                <a:ea typeface="宋体" panose="02010600030101010101" pitchFamily="2" charset="-122"/>
                <a:cs typeface="Arial" panose="020B0604020202020204" pitchFamily="34" charset="0"/>
              </a:rPr>
              <a:t> </a:t>
            </a:r>
            <a:r>
              <a:rPr lang="en-US" altLang="zh-CN" sz="2000" dirty="0">
                <a:solidFill>
                  <a:srgbClr val="221E1F"/>
                </a:solidFill>
                <a:ea typeface="宋体" panose="02010600030101010101" pitchFamily="2" charset="-122"/>
                <a:cs typeface="Arial" panose="020B0604020202020204" pitchFamily="34" charset="0"/>
              </a:rPr>
              <a:t>discovered genes encoding proteins that are key regulators of vesicle traffic. Comparing normal with genetically mutated yeast cells in which vesicle traffic was disturbed, he identified genes that control transport to different compartments and to the cell surface.</a:t>
            </a:r>
            <a:endParaRPr lang="zh-CN" altLang="en-US" sz="2000" dirty="0">
              <a:ea typeface="宋体" panose="02010600030101010101" pitchFamily="2" charset="-122"/>
              <a:cs typeface="Arial" panose="020B0604020202020204" pitchFamily="34" charset="0"/>
            </a:endParaRPr>
          </a:p>
        </p:txBody>
      </p:sp>
      <p:sp>
        <p:nvSpPr>
          <p:cNvPr id="11269" name="矩形 4">
            <a:extLst>
              <a:ext uri="{FF2B5EF4-FFF2-40B4-BE49-F238E27FC236}">
                <a16:creationId xmlns:a16="http://schemas.microsoft.com/office/drawing/2014/main" xmlns="" id="{D6689D2F-A88D-4C97-B6AE-FC52775608A2}"/>
              </a:ext>
            </a:extLst>
          </p:cNvPr>
          <p:cNvSpPr>
            <a:spLocks noChangeArrowheads="1"/>
          </p:cNvSpPr>
          <p:nvPr/>
        </p:nvSpPr>
        <p:spPr bwMode="auto">
          <a:xfrm>
            <a:off x="4770437" y="986359"/>
            <a:ext cx="64087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b="1" dirty="0">
                <a:solidFill>
                  <a:srgbClr val="0000FF"/>
                </a:solidFill>
                <a:ea typeface="宋体" panose="02010600030101010101" pitchFamily="2" charset="-122"/>
                <a:cs typeface="Arial" panose="020B0604020202020204" pitchFamily="34" charset="0"/>
              </a:rPr>
              <a:t>secretion-defective mutant strain (</a:t>
            </a:r>
            <a:r>
              <a:rPr lang="en-US" altLang="zh-CN" sz="2400" b="1" dirty="0">
                <a:solidFill>
                  <a:srgbClr val="FF0000"/>
                </a:solidFill>
                <a:ea typeface="宋体" panose="02010600030101010101" pitchFamily="2" charset="-122"/>
                <a:cs typeface="Arial" panose="020B0604020202020204" pitchFamily="34" charset="0"/>
              </a:rPr>
              <a:t>sec</a:t>
            </a:r>
            <a:r>
              <a:rPr lang="en-US" altLang="zh-CN" sz="2400" b="1" dirty="0">
                <a:solidFill>
                  <a:srgbClr val="0000FF"/>
                </a:solidFill>
                <a:ea typeface="宋体" panose="02010600030101010101" pitchFamily="2" charset="-122"/>
                <a:cs typeface="Arial" panose="020B0604020202020204" pitchFamily="34" charset="0"/>
              </a:rPr>
              <a:t>). </a:t>
            </a:r>
            <a:endParaRPr lang="zh-CN" altLang="en-US" sz="2400" b="1" dirty="0">
              <a:solidFill>
                <a:srgbClr val="0000FF"/>
              </a:solidFill>
              <a:ea typeface="宋体" panose="02010600030101010101" pitchFamily="2" charset="-122"/>
              <a:cs typeface="Arial" panose="020B0604020202020204" pitchFamily="34" charset="0"/>
            </a:endParaRPr>
          </a:p>
        </p:txBody>
      </p:sp>
      <p:pic>
        <p:nvPicPr>
          <p:cNvPr id="11270" name="图片 5">
            <a:extLst>
              <a:ext uri="{FF2B5EF4-FFF2-40B4-BE49-F238E27FC236}">
                <a16:creationId xmlns:a16="http://schemas.microsoft.com/office/drawing/2014/main" xmlns="" id="{85DD1D20-CCC7-4AE7-8C8C-90D7E4BB053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70437" y="1577995"/>
            <a:ext cx="6408737" cy="4264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xmlns="" id="{405A665B-0621-412B-89FA-ED005060F3EC}"/>
              </a:ext>
            </a:extLst>
          </p:cNvPr>
          <p:cNvSpPr>
            <a:spLocks noGrp="1"/>
          </p:cNvSpPr>
          <p:nvPr>
            <p:ph type="title"/>
          </p:nvPr>
        </p:nvSpPr>
        <p:spPr/>
        <p:txBody>
          <a:bodyPr/>
          <a:lstStyle/>
          <a:p>
            <a:pPr eaLnBrk="1" hangingPunct="1"/>
            <a:r>
              <a:rPr lang="en-US" altLang="zh-CN"/>
              <a:t>Thomas C. Südhof</a:t>
            </a:r>
            <a:endParaRPr lang="zh-CN" altLang="en-US"/>
          </a:p>
        </p:txBody>
      </p:sp>
      <p:pic>
        <p:nvPicPr>
          <p:cNvPr id="16387" name="图片 2">
            <a:extLst>
              <a:ext uri="{FF2B5EF4-FFF2-40B4-BE49-F238E27FC236}">
                <a16:creationId xmlns:a16="http://schemas.microsoft.com/office/drawing/2014/main" xmlns="" id="{0F047FB5-ED84-4CFB-A7DC-C65D80F6600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34217" y="1718456"/>
            <a:ext cx="2163763"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矩形 3">
            <a:extLst>
              <a:ext uri="{FF2B5EF4-FFF2-40B4-BE49-F238E27FC236}">
                <a16:creationId xmlns:a16="http://schemas.microsoft.com/office/drawing/2014/main" xmlns="" id="{F7F68DE6-DF74-4513-B859-59399550EC58}"/>
              </a:ext>
            </a:extLst>
          </p:cNvPr>
          <p:cNvSpPr>
            <a:spLocks noChangeArrowheads="1"/>
          </p:cNvSpPr>
          <p:nvPr/>
        </p:nvSpPr>
        <p:spPr bwMode="auto">
          <a:xfrm>
            <a:off x="0" y="5534561"/>
            <a:ext cx="12192000" cy="132343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spcBef>
                <a:spcPct val="0"/>
              </a:spcBef>
              <a:buFontTx/>
              <a:buNone/>
            </a:pPr>
            <a:r>
              <a:rPr lang="en-US" altLang="zh-CN" sz="2000" dirty="0">
                <a:solidFill>
                  <a:srgbClr val="0000FF"/>
                </a:solidFill>
                <a:ea typeface="宋体" panose="02010600030101010101" pitchFamily="2" charset="-122"/>
                <a:cs typeface="Arial" panose="020B0604020202020204" pitchFamily="34" charset="0"/>
              </a:rPr>
              <a:t> </a:t>
            </a:r>
            <a:r>
              <a:rPr lang="en-US" altLang="zh-CN" sz="2000" b="1" dirty="0">
                <a:solidFill>
                  <a:srgbClr val="0000FF"/>
                </a:solidFill>
                <a:ea typeface="宋体" panose="02010600030101010101" pitchFamily="2" charset="-122"/>
                <a:cs typeface="Arial" panose="020B0604020202020204" pitchFamily="34" charset="0"/>
              </a:rPr>
              <a:t>Thomas C. </a:t>
            </a:r>
            <a:r>
              <a:rPr lang="en-US" altLang="zh-CN" sz="2000" b="1" dirty="0" err="1">
                <a:solidFill>
                  <a:srgbClr val="0000FF"/>
                </a:solidFill>
                <a:ea typeface="宋体" panose="02010600030101010101" pitchFamily="2" charset="-122"/>
                <a:cs typeface="Arial" panose="020B0604020202020204" pitchFamily="34" charset="0"/>
              </a:rPr>
              <a:t>Südhof</a:t>
            </a:r>
            <a:r>
              <a:rPr lang="en-US" altLang="zh-CN" sz="2000" b="1" dirty="0">
                <a:solidFill>
                  <a:srgbClr val="0000FF"/>
                </a:solidFill>
                <a:ea typeface="宋体" panose="02010600030101010101" pitchFamily="2" charset="-122"/>
                <a:cs typeface="Arial" panose="020B0604020202020204" pitchFamily="34" charset="0"/>
              </a:rPr>
              <a:t> </a:t>
            </a:r>
            <a:r>
              <a:rPr lang="en-US" altLang="zh-CN" sz="2000" dirty="0">
                <a:solidFill>
                  <a:srgbClr val="221E1F"/>
                </a:solidFill>
                <a:ea typeface="宋体" panose="02010600030101010101" pitchFamily="2" charset="-122"/>
                <a:cs typeface="Arial" panose="020B0604020202020204" pitchFamily="34" charset="0"/>
              </a:rPr>
              <a:t>studied how signals are transmitted from one nerve cell to another in the brain, and how calcium controls this process. He identified molecular machinery (pictured in purple) that senses calcium ions (Ca2+) and triggers vesicle fusion, thereby explaining how temporal precision is achieved and how signaling substances can be released from the vesicles on command.</a:t>
            </a:r>
            <a:endParaRPr lang="zh-CN" altLang="en-US" sz="2000" dirty="0">
              <a:ea typeface="宋体" panose="02010600030101010101" pitchFamily="2" charset="-122"/>
              <a:cs typeface="Arial" panose="020B0604020202020204" pitchFamily="34" charset="0"/>
            </a:endParaRPr>
          </a:p>
        </p:txBody>
      </p:sp>
      <p:pic>
        <p:nvPicPr>
          <p:cNvPr id="16389" name="Picture 3" descr="sudhof_fig2_lg_0">
            <a:extLst>
              <a:ext uri="{FF2B5EF4-FFF2-40B4-BE49-F238E27FC236}">
                <a16:creationId xmlns:a16="http://schemas.microsoft.com/office/drawing/2014/main" xmlns="" id="{E9646480-1AAC-44DC-9691-196309E12C4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32176" y="961465"/>
            <a:ext cx="8317707" cy="457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8" name="Picture 4" descr="imagepage9">
            <a:extLst>
              <a:ext uri="{FF2B5EF4-FFF2-40B4-BE49-F238E27FC236}">
                <a16:creationId xmlns:a16="http://schemas.microsoft.com/office/drawing/2014/main" xmlns="" id="{7F9FD158-C70D-43A4-8123-A606CD60538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84553" y="1130278"/>
            <a:ext cx="5026950" cy="464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xmlns="" id="{680FEA8F-CC66-4304-B73B-4C5E9AAECB2D}"/>
              </a:ext>
            </a:extLst>
          </p:cNvPr>
          <p:cNvSpPr/>
          <p:nvPr/>
        </p:nvSpPr>
        <p:spPr>
          <a:xfrm>
            <a:off x="0" y="5569186"/>
            <a:ext cx="12192000"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6-8 </a:t>
            </a:r>
            <a:r>
              <a:rPr lang="zh-CN" altLang="en-US" sz="1600" b="1" dirty="0">
                <a:solidFill>
                  <a:srgbClr val="0033CC"/>
                </a:solidFill>
                <a:latin typeface="Arial" panose="020B0604020202020204" pitchFamily="34" charset="0"/>
                <a:ea typeface="微软雅黑" panose="020B0503020204020204" pitchFamily="34" charset="-122"/>
              </a:rPr>
              <a:t>蛋白质的分泌与胞吞途径概观</a:t>
            </a:r>
          </a:p>
          <a:p>
            <a:pPr algn="ctr">
              <a:lnSpc>
                <a:spcPts val="2400"/>
              </a:lnSpc>
            </a:pPr>
            <a:r>
              <a:rPr lang="en-US" altLang="zh-CN" sz="1400" dirty="0">
                <a:latin typeface="Arial" panose="020B0604020202020204" pitchFamily="34" charset="0"/>
                <a:ea typeface="微软雅黑" panose="020B0503020204020204" pitchFamily="34" charset="-122"/>
              </a:rPr>
              <a:t>1. </a:t>
            </a:r>
            <a:r>
              <a:rPr lang="zh-CN" altLang="en-US" sz="1400" dirty="0">
                <a:latin typeface="Arial" panose="020B0604020202020204" pitchFamily="34" charset="0"/>
                <a:ea typeface="微软雅黑" panose="020B0503020204020204" pitchFamily="34" charset="-122"/>
              </a:rPr>
              <a:t>在</a:t>
            </a:r>
            <a:r>
              <a:rPr lang="en-US" altLang="zh-CN" sz="1400" dirty="0" err="1">
                <a:latin typeface="Arial" panose="020B0604020202020204" pitchFamily="34" charset="0"/>
                <a:ea typeface="微软雅黑" panose="020B0503020204020204" pitchFamily="34" charset="-122"/>
              </a:rPr>
              <a:t>rER</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合成的蛋白质， 通过共翻译转运途径跨膜运输；</a:t>
            </a:r>
            <a:r>
              <a:rPr lang="en-US" altLang="zh-CN" sz="1400" dirty="0">
                <a:latin typeface="Arial" panose="020B0604020202020204" pitchFamily="34" charset="0"/>
                <a:ea typeface="微软雅黑" panose="020B0503020204020204" pitchFamily="34" charset="-122"/>
              </a:rPr>
              <a:t>2. </a:t>
            </a:r>
            <a:r>
              <a:rPr lang="zh-CN" altLang="en-US" sz="1400" dirty="0">
                <a:latin typeface="Arial" panose="020B0604020202020204" pitchFamily="34" charset="0"/>
                <a:ea typeface="微软雅黑" panose="020B0503020204020204" pitchFamily="34" charset="-122"/>
              </a:rPr>
              <a:t>内质网出芽，形成转运泡并与高尔基体融合，形成</a:t>
            </a:r>
            <a:r>
              <a:rPr lang="en-US" altLang="zh-CN" sz="1400" dirty="0">
                <a:latin typeface="Arial" panose="020B0604020202020204" pitchFamily="34" charset="0"/>
                <a:ea typeface="微软雅黑" panose="020B0503020204020204" pitchFamily="34" charset="-122"/>
              </a:rPr>
              <a:t>cis- </a:t>
            </a:r>
            <a:r>
              <a:rPr lang="zh-CN" altLang="en-US" sz="1400" dirty="0">
                <a:latin typeface="Arial" panose="020B0604020202020204" pitchFamily="34" charset="0"/>
                <a:ea typeface="微软雅黑" panose="020B0503020204020204" pitchFamily="34" charset="-122"/>
              </a:rPr>
              <a:t>高尔基网状结构；</a:t>
            </a:r>
            <a:r>
              <a:rPr lang="en-US" altLang="zh-CN" sz="1400" dirty="0">
                <a:latin typeface="Arial" panose="020B0604020202020204" pitchFamily="34" charset="0"/>
                <a:ea typeface="微软雅黑" panose="020B0503020204020204" pitchFamily="34" charset="-122"/>
              </a:rPr>
              <a:t>3. </a:t>
            </a:r>
            <a:r>
              <a:rPr lang="zh-CN" altLang="en-US" sz="1400" dirty="0">
                <a:latin typeface="Arial" panose="020B0604020202020204" pitchFamily="34" charset="0"/>
                <a:ea typeface="微软雅黑" panose="020B0503020204020204" pitchFamily="34" charset="-122"/>
              </a:rPr>
              <a:t>从</a:t>
            </a:r>
            <a:r>
              <a:rPr lang="en-US" altLang="zh-CN" sz="1400" dirty="0">
                <a:latin typeface="Arial" panose="020B0604020202020204" pitchFamily="34" charset="0"/>
                <a:ea typeface="微软雅黑" panose="020B0503020204020204" pitchFamily="34" charset="-122"/>
              </a:rPr>
              <a:t>cis- </a:t>
            </a:r>
            <a:r>
              <a:rPr lang="zh-CN" altLang="en-US" sz="1400" dirty="0">
                <a:latin typeface="Arial" panose="020B0604020202020204" pitchFamily="34" charset="0"/>
                <a:ea typeface="微软雅黑" panose="020B0503020204020204" pitchFamily="34" charset="-122"/>
              </a:rPr>
              <a:t>高尔基膜囊和</a:t>
            </a:r>
            <a:r>
              <a:rPr lang="en-US" altLang="zh-CN" sz="1400" dirty="0">
                <a:latin typeface="Arial" panose="020B0604020202020204" pitchFamily="34" charset="0"/>
                <a:ea typeface="微软雅黑" panose="020B0503020204020204" pitchFamily="34" charset="-122"/>
              </a:rPr>
              <a:t>cis- </a:t>
            </a:r>
            <a:r>
              <a:rPr lang="zh-CN" altLang="en-US" sz="1400" dirty="0">
                <a:latin typeface="Arial" panose="020B0604020202020204" pitchFamily="34" charset="0"/>
                <a:ea typeface="微软雅黑" panose="020B0503020204020204" pitchFamily="34" charset="-122"/>
              </a:rPr>
              <a:t>高尔基体顺面网状结构到</a:t>
            </a:r>
            <a:r>
              <a:rPr lang="en-US" altLang="zh-CN" sz="1400" dirty="0" err="1">
                <a:latin typeface="Arial" panose="020B0604020202020204" pitchFamily="34" charset="0"/>
                <a:ea typeface="微软雅黑" panose="020B0503020204020204" pitchFamily="34" charset="-122"/>
              </a:rPr>
              <a:t>rER</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的逆向运输；</a:t>
            </a:r>
            <a:r>
              <a:rPr lang="en-US" altLang="zh-CN" sz="1400" dirty="0">
                <a:latin typeface="Arial" panose="020B0604020202020204" pitchFamily="34" charset="0"/>
                <a:ea typeface="微软雅黑" panose="020B0503020204020204" pitchFamily="34" charset="-122"/>
              </a:rPr>
              <a:t>4. </a:t>
            </a:r>
            <a:r>
              <a:rPr lang="zh-CN" altLang="en-US" sz="1400" dirty="0">
                <a:latin typeface="Arial" panose="020B0604020202020204" pitchFamily="34" charset="0"/>
                <a:ea typeface="微软雅黑" panose="020B0503020204020204" pitchFamily="34" charset="-122"/>
              </a:rPr>
              <a:t>高尔基膜囊从</a:t>
            </a:r>
            <a:r>
              <a:rPr lang="en-US" altLang="zh-CN" sz="1400" dirty="0">
                <a:latin typeface="Arial" panose="020B0604020202020204" pitchFamily="34" charset="0"/>
                <a:ea typeface="微软雅黑" panose="020B0503020204020204" pitchFamily="34" charset="-122"/>
              </a:rPr>
              <a:t>cis </a:t>
            </a:r>
            <a:r>
              <a:rPr lang="zh-CN" altLang="en-US" sz="1400" dirty="0">
                <a:latin typeface="Arial" panose="020B0604020202020204" pitchFamily="34" charset="0"/>
                <a:ea typeface="微软雅黑" panose="020B0503020204020204" pitchFamily="34" charset="-122"/>
              </a:rPr>
              <a:t>面→ </a:t>
            </a:r>
            <a:r>
              <a:rPr lang="en-US" altLang="zh-CN" sz="1400" dirty="0">
                <a:latin typeface="Arial" panose="020B0604020202020204" pitchFamily="34" charset="0"/>
                <a:ea typeface="微软雅黑" panose="020B0503020204020204" pitchFamily="34" charset="-122"/>
              </a:rPr>
              <a:t>trans </a:t>
            </a:r>
            <a:r>
              <a:rPr lang="zh-CN" altLang="en-US" sz="1400" dirty="0">
                <a:latin typeface="Arial" panose="020B0604020202020204" pitchFamily="34" charset="0"/>
                <a:ea typeface="微软雅黑" panose="020B0503020204020204" pitchFamily="34" charset="-122"/>
              </a:rPr>
              <a:t>面成熟递进（非膜泡过程）；</a:t>
            </a:r>
            <a:r>
              <a:rPr lang="en-US" altLang="zh-CN" sz="1400" dirty="0">
                <a:latin typeface="Arial" panose="020B0604020202020204" pitchFamily="34" charset="0"/>
                <a:ea typeface="微软雅黑" panose="020B0503020204020204" pitchFamily="34" charset="-122"/>
              </a:rPr>
              <a:t>5. </a:t>
            </a:r>
            <a:r>
              <a:rPr lang="zh-CN" altLang="en-US" sz="1400" dirty="0">
                <a:latin typeface="Arial" panose="020B0604020202020204" pitchFamily="34" charset="0"/>
                <a:ea typeface="微软雅黑" panose="020B0503020204020204" pitchFamily="34" charset="-122"/>
              </a:rPr>
              <a:t>从高尔基体后期膜囊→早期膜囊的逆向运输；</a:t>
            </a:r>
            <a:r>
              <a:rPr lang="en-US" altLang="zh-CN" sz="1400" dirty="0">
                <a:latin typeface="Arial" panose="020B0604020202020204" pitchFamily="34" charset="0"/>
                <a:ea typeface="微软雅黑" panose="020B0503020204020204" pitchFamily="34" charset="-122"/>
              </a:rPr>
              <a:t>6. </a:t>
            </a:r>
            <a:r>
              <a:rPr lang="zh-CN" altLang="en-US" sz="1400" dirty="0">
                <a:latin typeface="Arial" panose="020B0604020202020204" pitchFamily="34" charset="0"/>
                <a:ea typeface="微软雅黑" panose="020B0503020204020204" pitchFamily="34" charset="-122"/>
              </a:rPr>
              <a:t>组成型分泌；</a:t>
            </a:r>
            <a:r>
              <a:rPr lang="en-US" altLang="zh-CN" sz="1400" dirty="0">
                <a:latin typeface="Arial" panose="020B0604020202020204" pitchFamily="34" charset="0"/>
                <a:ea typeface="微软雅黑" panose="020B0503020204020204" pitchFamily="34" charset="-122"/>
              </a:rPr>
              <a:t>7. </a:t>
            </a:r>
            <a:r>
              <a:rPr lang="zh-CN" altLang="en-US" sz="1400" dirty="0">
                <a:latin typeface="Arial" panose="020B0604020202020204" pitchFamily="34" charset="0"/>
                <a:ea typeface="微软雅黑" panose="020B0503020204020204" pitchFamily="34" charset="-122"/>
              </a:rPr>
              <a:t>调节型分泌；</a:t>
            </a:r>
            <a:r>
              <a:rPr lang="en-US" altLang="zh-CN" sz="1400" dirty="0">
                <a:latin typeface="Arial" panose="020B0604020202020204" pitchFamily="34" charset="0"/>
                <a:ea typeface="微软雅黑" panose="020B0503020204020204" pitchFamily="34" charset="-122"/>
              </a:rPr>
              <a:t>8. </a:t>
            </a:r>
            <a:r>
              <a:rPr lang="zh-CN" altLang="en-US" sz="1400" dirty="0">
                <a:latin typeface="Arial" panose="020B0604020202020204" pitchFamily="34" charset="0"/>
                <a:ea typeface="微软雅黑" panose="020B0503020204020204" pitchFamily="34" charset="-122"/>
              </a:rPr>
              <a:t>分选到溶酶体；</a:t>
            </a:r>
            <a:r>
              <a:rPr lang="en-US" altLang="zh-CN" sz="1400" dirty="0">
                <a:latin typeface="Arial" panose="020B0604020202020204" pitchFamily="34" charset="0"/>
                <a:ea typeface="微软雅黑" panose="020B0503020204020204" pitchFamily="34" charset="-122"/>
              </a:rPr>
              <a:t>9. </a:t>
            </a:r>
            <a:r>
              <a:rPr lang="zh-CN" altLang="en-US" sz="1400" dirty="0">
                <a:latin typeface="Arial" panose="020B0604020202020204" pitchFamily="34" charset="0"/>
                <a:ea typeface="微软雅黑" panose="020B0503020204020204" pitchFamily="34" charset="-122"/>
              </a:rPr>
              <a:t>胞吞途径</a:t>
            </a:r>
          </a:p>
        </p:txBody>
      </p:sp>
      <p:sp>
        <p:nvSpPr>
          <p:cNvPr id="3" name="标题 2">
            <a:extLst>
              <a:ext uri="{FF2B5EF4-FFF2-40B4-BE49-F238E27FC236}">
                <a16:creationId xmlns:a16="http://schemas.microsoft.com/office/drawing/2014/main" xmlns="" id="{5D4CE810-FA0F-4BFA-8AE1-1ECD55DAFE62}"/>
              </a:ext>
            </a:extLst>
          </p:cNvPr>
          <p:cNvSpPr>
            <a:spLocks noGrp="1"/>
          </p:cNvSpPr>
          <p:nvPr>
            <p:ph type="title"/>
          </p:nvPr>
        </p:nvSpPr>
        <p:spPr>
          <a:xfrm>
            <a:off x="791710" y="377368"/>
            <a:ext cx="11062834" cy="720000"/>
          </a:xfrm>
        </p:spPr>
        <p:txBody>
          <a:bodyPr>
            <a:normAutofit fontScale="90000"/>
          </a:bodyPr>
          <a:lstStyle/>
          <a:p>
            <a:r>
              <a:rPr lang="zh-CN" altLang="en-US" dirty="0"/>
              <a:t>一、膜泡运输</a:t>
            </a:r>
            <a:r>
              <a:rPr lang="zh-CN" altLang="en-US" dirty="0" smtClean="0"/>
              <a:t>概述：</a:t>
            </a:r>
            <a:r>
              <a:rPr lang="zh-CN" altLang="en-US" dirty="0"/>
              <a:t>大分子和颗粒物质被运输时并不直接穿过细胞膜，都是由膜包围形成膜泡，通过一系列膜囊泡的形成和融合来完成转运的过程，故称为膜泡运输。</a:t>
            </a:r>
          </a:p>
        </p:txBody>
      </p:sp>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xmlns="" id="{A5D4BDBE-3022-4DDE-BD93-974F14C81D27}"/>
              </a:ext>
            </a:extLst>
          </p:cNvPr>
          <p:cNvSpPr>
            <a:spLocks noGrp="1"/>
          </p:cNvSpPr>
          <p:nvPr>
            <p:ph type="title"/>
          </p:nvPr>
        </p:nvSpPr>
        <p:spPr/>
        <p:txBody>
          <a:bodyPr/>
          <a:lstStyle/>
          <a:p>
            <a:pPr algn="l" eaLnBrk="1" hangingPunct="1"/>
            <a:r>
              <a:rPr lang="zh-CN" altLang="en-US" sz="2800" dirty="0"/>
              <a:t>三</a:t>
            </a:r>
            <a:r>
              <a:rPr lang="zh-CN" altLang="en-US" dirty="0"/>
              <a:t>种不同类型的</a:t>
            </a:r>
            <a:r>
              <a:rPr lang="zh-CN" altLang="en-US" sz="2800" dirty="0"/>
              <a:t>包被膜泡</a:t>
            </a:r>
          </a:p>
        </p:txBody>
      </p:sp>
      <p:pic>
        <p:nvPicPr>
          <p:cNvPr id="43012" name="Picture 2" descr="imagepage10">
            <a:extLst>
              <a:ext uri="{FF2B5EF4-FFF2-40B4-BE49-F238E27FC236}">
                <a16:creationId xmlns:a16="http://schemas.microsoft.com/office/drawing/2014/main" xmlns="" id="{119A07CE-97FA-4737-B504-A1BC718E8EB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20689" y="32657"/>
            <a:ext cx="2945376"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5F8C92AC-F902-4999-90ED-5C3C4547E8D4}"/>
              </a:ext>
            </a:extLst>
          </p:cNvPr>
          <p:cNvSpPr/>
          <p:nvPr/>
        </p:nvSpPr>
        <p:spPr>
          <a:xfrm>
            <a:off x="7503886" y="5261409"/>
            <a:ext cx="4578982"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6-9 </a:t>
            </a:r>
            <a:r>
              <a:rPr lang="zh-CN" altLang="en-US" sz="1600" b="1" dirty="0">
                <a:solidFill>
                  <a:srgbClr val="0033CC"/>
                </a:solidFill>
                <a:latin typeface="Arial" panose="020B0604020202020204" pitchFamily="34" charset="0"/>
                <a:ea typeface="微软雅黑" panose="020B0503020204020204" pitchFamily="34" charset="-122"/>
              </a:rPr>
              <a:t>在细胞合成</a:t>
            </a:r>
            <a:r>
              <a:rPr lang="en-US" altLang="zh-CN" sz="1600" b="1" dirty="0">
                <a:solidFill>
                  <a:srgbClr val="0033CC"/>
                </a:solidFill>
                <a:latin typeface="Arial" panose="020B0604020202020204" pitchFamily="34" charset="0"/>
                <a:ea typeface="微软雅黑" panose="020B0503020204020204" pitchFamily="34" charset="-122"/>
              </a:rPr>
              <a:t>- </a:t>
            </a:r>
            <a:r>
              <a:rPr lang="zh-CN" altLang="en-US" sz="1600" b="1" dirty="0">
                <a:solidFill>
                  <a:srgbClr val="0033CC"/>
                </a:solidFill>
                <a:latin typeface="Arial" panose="020B0604020202020204" pitchFamily="34" charset="0"/>
                <a:ea typeface="微软雅黑" panose="020B0503020204020204" pitchFamily="34" charset="-122"/>
              </a:rPr>
              <a:t>分泌与内吞途径中三种不同的主要膜泡运输方式</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en-US" altLang="zh-CN" sz="1400" dirty="0">
                <a:latin typeface="Arial" panose="020B0604020202020204" pitchFamily="34" charset="0"/>
                <a:ea typeface="微软雅黑" panose="020B0503020204020204" pitchFamily="34" charset="-122"/>
              </a:rPr>
              <a:t>COP II</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coat protein II</a:t>
            </a:r>
            <a:r>
              <a:rPr lang="zh-CN" altLang="en-US" sz="1400" dirty="0">
                <a:latin typeface="Arial" panose="020B0604020202020204" pitchFamily="34" charset="0"/>
                <a:ea typeface="微软雅黑" panose="020B0503020204020204" pitchFamily="34" charset="-122"/>
              </a:rPr>
              <a:t>）包被泡、</a:t>
            </a:r>
            <a:r>
              <a:rPr lang="en-US" altLang="zh-CN" sz="1400" dirty="0">
                <a:latin typeface="Arial" panose="020B0604020202020204" pitchFamily="34" charset="0"/>
                <a:ea typeface="微软雅黑" panose="020B0503020204020204" pitchFamily="34" charset="-122"/>
              </a:rPr>
              <a:t>COPI</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coat protein I</a:t>
            </a:r>
            <a:r>
              <a:rPr lang="zh-CN" altLang="en-US" sz="1400" dirty="0">
                <a:latin typeface="Arial" panose="020B0604020202020204" pitchFamily="34" charset="0"/>
                <a:ea typeface="微软雅黑" panose="020B0503020204020204" pitchFamily="34" charset="-122"/>
              </a:rPr>
              <a:t>）包被泡和网格蛋白</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接头蛋白（</a:t>
            </a:r>
            <a:r>
              <a:rPr lang="en-US" altLang="zh-CN" sz="1400" dirty="0" err="1">
                <a:latin typeface="Arial" panose="020B0604020202020204" pitchFamily="34" charset="0"/>
                <a:ea typeface="微软雅黑" panose="020B0503020204020204" pitchFamily="34" charset="-122"/>
              </a:rPr>
              <a:t>clathrin</a:t>
            </a:r>
            <a:r>
              <a:rPr lang="en-US" altLang="zh-CN" sz="1400" dirty="0">
                <a:latin typeface="Arial" panose="020B0604020202020204" pitchFamily="34" charset="0"/>
                <a:ea typeface="微软雅黑" panose="020B0503020204020204" pitchFamily="34" charset="-122"/>
              </a:rPr>
              <a:t>/adaptor protein</a:t>
            </a:r>
            <a:r>
              <a:rPr lang="zh-CN" altLang="en-US" sz="1400" dirty="0">
                <a:latin typeface="Arial" panose="020B0604020202020204" pitchFamily="34" charset="0"/>
                <a:ea typeface="微软雅黑" panose="020B0503020204020204" pitchFamily="34" charset="-122"/>
              </a:rPr>
              <a:t>）包被泡，它们分别介导不同的膜泡转运途径</a:t>
            </a:r>
          </a:p>
        </p:txBody>
      </p:sp>
      <p:pic>
        <p:nvPicPr>
          <p:cNvPr id="8" name="图片 2">
            <a:extLst>
              <a:ext uri="{FF2B5EF4-FFF2-40B4-BE49-F238E27FC236}">
                <a16:creationId xmlns:a16="http://schemas.microsoft.com/office/drawing/2014/main" xmlns="" id="{210C2139-821C-426A-AC55-49A633F7E26B}"/>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58000" y="1292302"/>
            <a:ext cx="734588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3">
            <a:extLst>
              <a:ext uri="{FF2B5EF4-FFF2-40B4-BE49-F238E27FC236}">
                <a16:creationId xmlns:a16="http://schemas.microsoft.com/office/drawing/2014/main" xmlns="" id="{2E553413-9464-409D-AD6E-47B4D67E8C1F}"/>
              </a:ext>
            </a:extLst>
          </p:cNvPr>
          <p:cNvSpPr>
            <a:spLocks noChangeArrowheads="1"/>
          </p:cNvSpPr>
          <p:nvPr/>
        </p:nvSpPr>
        <p:spPr bwMode="auto">
          <a:xfrm>
            <a:off x="109132" y="5188312"/>
            <a:ext cx="7111999" cy="1669688"/>
          </a:xfrm>
          <a:prstGeom prst="rect">
            <a:avLst/>
          </a:prstGeom>
          <a:solidFill>
            <a:srgbClr val="0033CC"/>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50000"/>
              </a:lnSpc>
              <a:spcBef>
                <a:spcPct val="0"/>
              </a:spcBef>
              <a:buFontTx/>
              <a:buNone/>
            </a:pPr>
            <a:r>
              <a:rPr lang="en-US" altLang="zh-CN" sz="1400" b="1" dirty="0" err="1">
                <a:solidFill>
                  <a:srgbClr val="FFFF00"/>
                </a:solidFill>
                <a:ea typeface="微软雅黑" panose="020B0503020204020204" pitchFamily="34" charset="-122"/>
              </a:rPr>
              <a:t>COPⅡ</a:t>
            </a:r>
            <a:r>
              <a:rPr lang="zh-CN" altLang="en-US" sz="1400" b="1" dirty="0">
                <a:solidFill>
                  <a:srgbClr val="FFFF00"/>
                </a:solidFill>
                <a:ea typeface="微软雅黑" panose="020B0503020204020204" pitchFamily="34" charset="-122"/>
              </a:rPr>
              <a:t>包被膜泡</a:t>
            </a:r>
            <a:r>
              <a:rPr lang="zh-CN" altLang="en-US" sz="1400" dirty="0">
                <a:solidFill>
                  <a:schemeClr val="bg1"/>
                </a:solidFill>
                <a:ea typeface="微软雅黑" panose="020B0503020204020204" pitchFamily="34" charset="-122"/>
              </a:rPr>
              <a:t>介导从内质网到高尔基体的顺向运输。</a:t>
            </a:r>
            <a:r>
              <a:rPr lang="en-US" altLang="zh-CN" sz="1400" b="1" dirty="0" err="1">
                <a:solidFill>
                  <a:srgbClr val="FFFF00"/>
                </a:solidFill>
                <a:ea typeface="微软雅黑" panose="020B0503020204020204" pitchFamily="34" charset="-122"/>
              </a:rPr>
              <a:t>COPⅠ</a:t>
            </a:r>
            <a:r>
              <a:rPr lang="zh-CN" altLang="en-US" sz="1400" b="1" dirty="0">
                <a:solidFill>
                  <a:srgbClr val="FFFF00"/>
                </a:solidFill>
                <a:ea typeface="微软雅黑" panose="020B0503020204020204" pitchFamily="34" charset="-122"/>
              </a:rPr>
              <a:t>包被膜泡</a:t>
            </a:r>
            <a:r>
              <a:rPr lang="zh-CN" altLang="en-US" sz="1400" dirty="0">
                <a:solidFill>
                  <a:schemeClr val="bg1"/>
                </a:solidFill>
                <a:ea typeface="微软雅黑" panose="020B0503020204020204" pitchFamily="34" charset="-122"/>
              </a:rPr>
              <a:t>介导细胞内膜泡逆向运输，负责从高尔基体反面膜囊到高尔基体顺面膜囊，以及从高尔基体</a:t>
            </a:r>
            <a:r>
              <a:rPr lang="en-US" altLang="zh-CN" sz="1400" dirty="0">
                <a:solidFill>
                  <a:schemeClr val="bg1"/>
                </a:solidFill>
                <a:ea typeface="微软雅黑" panose="020B0503020204020204" pitchFamily="34" charset="-122"/>
              </a:rPr>
              <a:t>CGN</a:t>
            </a:r>
            <a:r>
              <a:rPr lang="zh-CN" altLang="en-US" sz="1400" dirty="0">
                <a:solidFill>
                  <a:schemeClr val="bg1"/>
                </a:solidFill>
                <a:ea typeface="微软雅黑" panose="020B0503020204020204" pitchFamily="34" charset="-122"/>
              </a:rPr>
              <a:t>区到内质网的膜泡转运。</a:t>
            </a:r>
            <a:r>
              <a:rPr lang="zh-CN" altLang="en-US" sz="1400" b="1" dirty="0">
                <a:solidFill>
                  <a:srgbClr val="FFFF00"/>
                </a:solidFill>
                <a:ea typeface="微软雅黑" panose="020B0503020204020204" pitchFamily="34" charset="-122"/>
              </a:rPr>
              <a:t>网格蛋白</a:t>
            </a:r>
            <a:r>
              <a:rPr lang="en-US" altLang="zh-CN" sz="1400" b="1" dirty="0">
                <a:solidFill>
                  <a:srgbClr val="FFFF00"/>
                </a:solidFill>
                <a:ea typeface="微软雅黑" panose="020B0503020204020204" pitchFamily="34" charset="-122"/>
              </a:rPr>
              <a:t>/ </a:t>
            </a:r>
            <a:r>
              <a:rPr lang="zh-CN" altLang="en-US" sz="1400" b="1" dirty="0">
                <a:solidFill>
                  <a:srgbClr val="FFFF00"/>
                </a:solidFill>
                <a:ea typeface="微软雅黑" panose="020B0503020204020204" pitchFamily="34" charset="-122"/>
              </a:rPr>
              <a:t>接头蛋白包被膜泡</a:t>
            </a:r>
            <a:r>
              <a:rPr lang="zh-CN" altLang="en-US" sz="1400" dirty="0">
                <a:solidFill>
                  <a:schemeClr val="bg1"/>
                </a:solidFill>
                <a:ea typeface="微软雅黑" panose="020B0503020204020204" pitchFamily="34" charset="-122"/>
              </a:rPr>
              <a:t>介导几种蛋白质分选途径，包括从高尔基体</a:t>
            </a:r>
            <a:r>
              <a:rPr lang="en-US" altLang="zh-CN" sz="1400" dirty="0">
                <a:solidFill>
                  <a:schemeClr val="bg1"/>
                </a:solidFill>
                <a:ea typeface="微软雅黑" panose="020B0503020204020204" pitchFamily="34" charset="-122"/>
              </a:rPr>
              <a:t>TGN</a:t>
            </a:r>
            <a:r>
              <a:rPr lang="zh-CN" altLang="en-US" sz="1400" dirty="0">
                <a:solidFill>
                  <a:schemeClr val="bg1"/>
                </a:solidFill>
                <a:ea typeface="微软雅黑" panose="020B0503020204020204" pitchFamily="34" charset="-122"/>
              </a:rPr>
              <a:t>向胞内体、溶酶体、黑（色）素体、血小板囊泡或植物细胞液泡的运输。另外，在受体介导的胞吞途径中还负责将物质从细胞表面运往胞内体转而到溶酶体的运输</a:t>
            </a:r>
          </a:p>
        </p:txBody>
      </p:sp>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imagepage17">
            <a:extLst>
              <a:ext uri="{FF2B5EF4-FFF2-40B4-BE49-F238E27FC236}">
                <a16:creationId xmlns:a16="http://schemas.microsoft.com/office/drawing/2014/main" xmlns="" id="{2FED44B0-5D0D-4EEB-8AC4-C914EF4D3B5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66738" y="2871410"/>
            <a:ext cx="11858524" cy="3528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xmlns="" id="{FA36F3EB-B295-4BDD-BABA-75D6F9A086AB}"/>
              </a:ext>
            </a:extLst>
          </p:cNvPr>
          <p:cNvSpPr>
            <a:spLocks noGrp="1"/>
          </p:cNvSpPr>
          <p:nvPr>
            <p:ph type="title"/>
          </p:nvPr>
        </p:nvSpPr>
        <p:spPr/>
        <p:txBody>
          <a:bodyPr/>
          <a:lstStyle/>
          <a:p>
            <a:r>
              <a:rPr lang="zh-CN" altLang="en-US" dirty="0"/>
              <a:t>蛋白质转运中涉及的</a:t>
            </a:r>
            <a:r>
              <a:rPr lang="en-US" altLang="zh-CN" dirty="0"/>
              <a:t>3 </a:t>
            </a:r>
            <a:r>
              <a:rPr lang="zh-CN" altLang="en-US" dirty="0"/>
              <a:t>种包被膜泡的特征比较</a:t>
            </a:r>
          </a:p>
        </p:txBody>
      </p:sp>
      <p:sp>
        <p:nvSpPr>
          <p:cNvPr id="3" name="矩形 2">
            <a:extLst>
              <a:ext uri="{FF2B5EF4-FFF2-40B4-BE49-F238E27FC236}">
                <a16:creationId xmlns:a16="http://schemas.microsoft.com/office/drawing/2014/main" xmlns="" id="{CA565C7F-293D-4BC7-A790-E5C07EF8A7C3}"/>
              </a:ext>
            </a:extLst>
          </p:cNvPr>
          <p:cNvSpPr/>
          <p:nvPr/>
        </p:nvSpPr>
        <p:spPr>
          <a:xfrm>
            <a:off x="3369131" y="2211401"/>
            <a:ext cx="5453737" cy="369332"/>
          </a:xfrm>
          <a:prstGeom prst="rect">
            <a:avLst/>
          </a:prstGeom>
        </p:spPr>
        <p:txBody>
          <a:bodyPr wrap="none">
            <a:spAutoFit/>
          </a:bodyPr>
          <a:lstStyle/>
          <a:p>
            <a:r>
              <a:rPr lang="zh-CN" altLang="en-US" b="1" dirty="0">
                <a:solidFill>
                  <a:srgbClr val="0033CC"/>
                </a:solidFill>
                <a:latin typeface="Arial" panose="020B0604020202020204" pitchFamily="34" charset="0"/>
                <a:ea typeface="微软雅黑" panose="020B0503020204020204" pitchFamily="34" charset="-122"/>
              </a:rPr>
              <a:t>表</a:t>
            </a:r>
            <a:r>
              <a:rPr lang="en-US" altLang="zh-CN" b="1" dirty="0">
                <a:solidFill>
                  <a:srgbClr val="0033CC"/>
                </a:solidFill>
                <a:latin typeface="Arial" panose="020B0604020202020204" pitchFamily="34" charset="0"/>
                <a:ea typeface="微软雅黑" panose="020B0503020204020204" pitchFamily="34" charset="-122"/>
              </a:rPr>
              <a:t>8-3 </a:t>
            </a:r>
            <a:r>
              <a:rPr lang="zh-CN" altLang="en-US" dirty="0">
                <a:latin typeface="Arial" panose="020B0604020202020204" pitchFamily="34" charset="0"/>
                <a:ea typeface="微软雅黑" panose="020B0503020204020204" pitchFamily="34" charset="-122"/>
              </a:rPr>
              <a:t>蛋白质转运中涉及的三种包被膜泡的特征比较</a:t>
            </a:r>
          </a:p>
        </p:txBody>
      </p:sp>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figure 13-13a">
            <a:extLst>
              <a:ext uri="{FF2B5EF4-FFF2-40B4-BE49-F238E27FC236}">
                <a16:creationId xmlns:a16="http://schemas.microsoft.com/office/drawing/2014/main" xmlns="" id="{D567B83B-9D75-430A-ADB4-A889BBFD189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09102" y="838076"/>
            <a:ext cx="5644698" cy="5604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矩形 5">
            <a:extLst>
              <a:ext uri="{FF2B5EF4-FFF2-40B4-BE49-F238E27FC236}">
                <a16:creationId xmlns:a16="http://schemas.microsoft.com/office/drawing/2014/main" xmlns="" id="{E33106F4-CA4E-413F-9FB5-849957E1AEDD}"/>
              </a:ext>
            </a:extLst>
          </p:cNvPr>
          <p:cNvSpPr>
            <a:spLocks noChangeArrowheads="1"/>
          </p:cNvSpPr>
          <p:nvPr/>
        </p:nvSpPr>
        <p:spPr bwMode="auto">
          <a:xfrm>
            <a:off x="528302" y="1202269"/>
            <a:ext cx="4647400" cy="494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200000"/>
              </a:lnSpc>
              <a:spcBef>
                <a:spcPct val="0"/>
              </a:spcBef>
              <a:buNone/>
            </a:pPr>
            <a:r>
              <a:rPr lang="zh-CN" altLang="en-US" sz="2000" dirty="0">
                <a:ea typeface="微软雅黑" panose="020B0503020204020204" pitchFamily="34" charset="-122"/>
              </a:rPr>
              <a:t>细胞质中可溶性 </a:t>
            </a:r>
            <a:r>
              <a:rPr lang="en-US" altLang="zh-CN" sz="2000" dirty="0">
                <a:ea typeface="微软雅黑" panose="020B0503020204020204" pitchFamily="34" charset="-122"/>
              </a:rPr>
              <a:t>Sar1- GDP </a:t>
            </a:r>
            <a:r>
              <a:rPr lang="zh-CN" altLang="en-US" sz="2000" dirty="0">
                <a:ea typeface="微软雅黑" panose="020B0503020204020204" pitchFamily="34" charset="-122"/>
              </a:rPr>
              <a:t>与</a:t>
            </a:r>
            <a:r>
              <a:rPr lang="en-US" altLang="zh-CN" sz="2000" dirty="0">
                <a:ea typeface="微软雅黑" panose="020B0503020204020204" pitchFamily="34" charset="-122"/>
              </a:rPr>
              <a:t>ER </a:t>
            </a:r>
            <a:r>
              <a:rPr lang="zh-CN" altLang="en-US" sz="2000" dirty="0">
                <a:ea typeface="微软雅黑" panose="020B0503020204020204" pitchFamily="34" charset="-122"/>
              </a:rPr>
              <a:t>膜蛋白</a:t>
            </a:r>
            <a:r>
              <a:rPr lang="en-US" altLang="zh-CN" sz="2000" dirty="0">
                <a:ea typeface="微软雅黑" panose="020B0503020204020204" pitchFamily="34" charset="-122"/>
              </a:rPr>
              <a:t>Sec12</a:t>
            </a:r>
            <a:r>
              <a:rPr lang="zh-CN" altLang="en-US" sz="2000" dirty="0">
                <a:ea typeface="微软雅黑" panose="020B0503020204020204" pitchFamily="34" charset="-122"/>
              </a:rPr>
              <a:t>（</a:t>
            </a:r>
            <a:r>
              <a:rPr lang="zh-CN" altLang="en-US" sz="2000" b="1" dirty="0">
                <a:solidFill>
                  <a:srgbClr val="0033CC"/>
                </a:solidFill>
                <a:ea typeface="微软雅黑" panose="020B0503020204020204" pitchFamily="34" charset="-122"/>
              </a:rPr>
              <a:t>鸟苷酸交换因子</a:t>
            </a:r>
            <a:r>
              <a:rPr lang="zh-CN" altLang="en-US" sz="2000" dirty="0">
                <a:ea typeface="微软雅黑" panose="020B0503020204020204" pitchFamily="34" charset="-122"/>
              </a:rPr>
              <a:t>）相互作用， 催化</a:t>
            </a:r>
            <a:r>
              <a:rPr lang="en-US" altLang="zh-CN" sz="2000" dirty="0">
                <a:ea typeface="微软雅黑" panose="020B0503020204020204" pitchFamily="34" charset="-122"/>
              </a:rPr>
              <a:t>GTP </a:t>
            </a:r>
            <a:r>
              <a:rPr lang="zh-CN" altLang="en-US" sz="2000" dirty="0">
                <a:ea typeface="微软雅黑" panose="020B0503020204020204" pitchFamily="34" charset="-122"/>
              </a:rPr>
              <a:t>置换</a:t>
            </a:r>
            <a:r>
              <a:rPr lang="en-US" altLang="zh-CN" sz="2000" dirty="0">
                <a:ea typeface="微软雅黑" panose="020B0503020204020204" pitchFamily="34" charset="-122"/>
              </a:rPr>
              <a:t>GDP </a:t>
            </a:r>
            <a:r>
              <a:rPr lang="zh-CN" altLang="en-US" sz="2000" dirty="0">
                <a:ea typeface="微软雅黑" panose="020B0503020204020204" pitchFamily="34" charset="-122"/>
              </a:rPr>
              <a:t>形成</a:t>
            </a:r>
            <a:r>
              <a:rPr lang="en-US" altLang="zh-CN" sz="2000" dirty="0">
                <a:ea typeface="微软雅黑" panose="020B0503020204020204" pitchFamily="34" charset="-122"/>
              </a:rPr>
              <a:t>Sar1-GTP</a:t>
            </a:r>
            <a:r>
              <a:rPr lang="zh-CN" altLang="en-US" sz="2000" dirty="0">
                <a:ea typeface="微软雅黑" panose="020B0503020204020204" pitchFamily="34" charset="-122"/>
              </a:rPr>
              <a:t>，</a:t>
            </a:r>
            <a:r>
              <a:rPr lang="en-US" altLang="zh-CN" sz="2000" dirty="0">
                <a:ea typeface="微软雅黑" panose="020B0503020204020204" pitchFamily="34" charset="-122"/>
              </a:rPr>
              <a:t>GTP </a:t>
            </a:r>
            <a:r>
              <a:rPr lang="zh-CN" altLang="en-US" sz="2000" dirty="0">
                <a:ea typeface="微软雅黑" panose="020B0503020204020204" pitchFamily="34" charset="-122"/>
              </a:rPr>
              <a:t>的结合引发 </a:t>
            </a:r>
            <a:r>
              <a:rPr lang="en-US" altLang="zh-CN" sz="2000" dirty="0">
                <a:ea typeface="微软雅黑" panose="020B0503020204020204" pitchFamily="34" charset="-122"/>
              </a:rPr>
              <a:t>Sar1 </a:t>
            </a:r>
            <a:r>
              <a:rPr lang="zh-CN" altLang="en-US" sz="2000" dirty="0">
                <a:ea typeface="微软雅黑" panose="020B0503020204020204" pitchFamily="34" charset="-122"/>
              </a:rPr>
              <a:t>构象改变暴露出疏水</a:t>
            </a:r>
            <a:r>
              <a:rPr lang="en-US" altLang="zh-CN" sz="2000" dirty="0">
                <a:ea typeface="微软雅黑" panose="020B0503020204020204" pitchFamily="34" charset="-122"/>
              </a:rPr>
              <a:t>N </a:t>
            </a:r>
            <a:r>
              <a:rPr lang="zh-CN" altLang="en-US" sz="2000" dirty="0">
                <a:ea typeface="微软雅黑" panose="020B0503020204020204" pitchFamily="34" charset="-122"/>
              </a:rPr>
              <a:t>端并插入</a:t>
            </a:r>
            <a:r>
              <a:rPr lang="en-US" altLang="zh-CN" sz="2000" dirty="0">
                <a:ea typeface="微软雅黑" panose="020B0503020204020204" pitchFamily="34" charset="-122"/>
              </a:rPr>
              <a:t>ER </a:t>
            </a:r>
            <a:r>
              <a:rPr lang="zh-CN" altLang="en-US" sz="2000" dirty="0">
                <a:ea typeface="微软雅黑" panose="020B0503020204020204" pitchFamily="34" charset="-122"/>
              </a:rPr>
              <a:t>膜，膜结合</a:t>
            </a:r>
            <a:r>
              <a:rPr lang="en-US" altLang="zh-CN" sz="2000" dirty="0">
                <a:ea typeface="微软雅黑" panose="020B0503020204020204" pitchFamily="34" charset="-122"/>
              </a:rPr>
              <a:t>Sar1 </a:t>
            </a:r>
            <a:r>
              <a:rPr lang="zh-CN" altLang="en-US" sz="2000" dirty="0">
                <a:ea typeface="微软雅黑" panose="020B0503020204020204" pitchFamily="34" charset="-122"/>
              </a:rPr>
              <a:t>对包被蛋白进一步装配起募集者作用</a:t>
            </a:r>
          </a:p>
        </p:txBody>
      </p:sp>
      <p:sp>
        <p:nvSpPr>
          <p:cNvPr id="29701" name="矩形 1">
            <a:extLst>
              <a:ext uri="{FF2B5EF4-FFF2-40B4-BE49-F238E27FC236}">
                <a16:creationId xmlns:a16="http://schemas.microsoft.com/office/drawing/2014/main" xmlns="" id="{978A1200-3790-490E-982C-EB6B357C3CD9}"/>
              </a:ext>
            </a:extLst>
          </p:cNvPr>
          <p:cNvSpPr>
            <a:spLocks noChangeArrowheads="1"/>
          </p:cNvSpPr>
          <p:nvPr/>
        </p:nvSpPr>
        <p:spPr bwMode="auto">
          <a:xfrm>
            <a:off x="8779519" y="5955145"/>
            <a:ext cx="1620957" cy="338554"/>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None/>
            </a:pPr>
            <a:r>
              <a:rPr lang="zh-CN" altLang="en-US" sz="1600" b="1" dirty="0">
                <a:solidFill>
                  <a:schemeClr val="bg1"/>
                </a:solidFill>
                <a:ea typeface="微软雅黑" panose="020B0503020204020204" pitchFamily="34" charset="-122"/>
              </a:rPr>
              <a:t>鸟苷酸交换因子</a:t>
            </a:r>
          </a:p>
        </p:txBody>
      </p:sp>
      <p:sp>
        <p:nvSpPr>
          <p:cNvPr id="29702" name="矩形 2">
            <a:extLst>
              <a:ext uri="{FF2B5EF4-FFF2-40B4-BE49-F238E27FC236}">
                <a16:creationId xmlns:a16="http://schemas.microsoft.com/office/drawing/2014/main" xmlns="" id="{557BA003-310F-4A84-8511-EB2CBF422E2D}"/>
              </a:ext>
            </a:extLst>
          </p:cNvPr>
          <p:cNvSpPr>
            <a:spLocks noChangeArrowheads="1"/>
          </p:cNvSpPr>
          <p:nvPr/>
        </p:nvSpPr>
        <p:spPr bwMode="auto">
          <a:xfrm>
            <a:off x="8531451" y="1077743"/>
            <a:ext cx="2540567" cy="338554"/>
          </a:xfrm>
          <a:prstGeom prst="rect">
            <a:avLst/>
          </a:prstGeom>
          <a:solidFill>
            <a:srgbClr val="0033CC"/>
          </a:solidFill>
          <a:ln>
            <a:noFill/>
          </a:ln>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zh-CN" altLang="en-US" sz="1600" b="1" dirty="0">
                <a:solidFill>
                  <a:schemeClr val="bg1"/>
                </a:solidFill>
                <a:ea typeface="微软雅黑" panose="020B0503020204020204" pitchFamily="34" charset="-122"/>
              </a:rPr>
              <a:t>小分子</a:t>
            </a:r>
            <a:r>
              <a:rPr lang="en-US" altLang="zh-CN" sz="1600" b="1" dirty="0">
                <a:solidFill>
                  <a:schemeClr val="bg1"/>
                </a:solidFill>
                <a:ea typeface="微软雅黑" panose="020B0503020204020204" pitchFamily="34" charset="-122"/>
              </a:rPr>
              <a:t>GTP </a:t>
            </a:r>
            <a:r>
              <a:rPr lang="zh-CN" altLang="en-US" sz="1600" b="1" dirty="0">
                <a:solidFill>
                  <a:schemeClr val="bg1"/>
                </a:solidFill>
                <a:ea typeface="微软雅黑" panose="020B0503020204020204" pitchFamily="34" charset="-122"/>
              </a:rPr>
              <a:t>结合蛋白</a:t>
            </a:r>
            <a:r>
              <a:rPr lang="en-US" altLang="zh-CN" sz="1600" b="1" dirty="0">
                <a:solidFill>
                  <a:schemeClr val="bg1"/>
                </a:solidFill>
                <a:ea typeface="微软雅黑" panose="020B0503020204020204" pitchFamily="34" charset="-122"/>
              </a:rPr>
              <a:t>Sar1</a:t>
            </a:r>
            <a:endParaRPr lang="zh-CN" altLang="en-US" sz="1600" b="1" dirty="0">
              <a:solidFill>
                <a:schemeClr val="bg1"/>
              </a:solidFill>
              <a:ea typeface="微软雅黑" panose="020B0503020204020204" pitchFamily="34" charset="-122"/>
            </a:endParaRPr>
          </a:p>
        </p:txBody>
      </p:sp>
      <p:sp>
        <p:nvSpPr>
          <p:cNvPr id="8" name="标题 2">
            <a:extLst>
              <a:ext uri="{FF2B5EF4-FFF2-40B4-BE49-F238E27FC236}">
                <a16:creationId xmlns:a16="http://schemas.microsoft.com/office/drawing/2014/main" xmlns="" id="{CE102AEF-6319-4D8E-BFAE-D834B40F6345}"/>
              </a:ext>
            </a:extLst>
          </p:cNvPr>
          <p:cNvSpPr txBox="1">
            <a:spLocks/>
          </p:cNvSpPr>
          <p:nvPr/>
        </p:nvSpPr>
        <p:spPr>
          <a:xfrm>
            <a:off x="768948" y="118076"/>
            <a:ext cx="11062834" cy="7200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a:lstStyle>
          <a:p>
            <a:r>
              <a:rPr lang="zh-CN" altLang="en-US" dirty="0" smtClean="0"/>
              <a:t>二、</a:t>
            </a:r>
            <a:r>
              <a:rPr lang="en-US" altLang="zh-CN" dirty="0" smtClean="0"/>
              <a:t>COP II</a:t>
            </a:r>
            <a:r>
              <a:rPr lang="zh-CN" altLang="en-US" dirty="0" smtClean="0"/>
              <a:t>包被膜泡的装配及运输</a:t>
            </a:r>
            <a:endParaRPr lang="zh-CN" altLang="en-US" dirty="0"/>
          </a:p>
        </p:txBody>
      </p:sp>
    </p:spTree>
    <p:extLst>
      <p:ext uri="{BB962C8B-B14F-4D97-AF65-F5344CB8AC3E}">
        <p14:creationId xmlns:p14="http://schemas.microsoft.com/office/powerpoint/2010/main" val="137054460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figure 14-08 part 4">
            <a:extLst>
              <a:ext uri="{FF2B5EF4-FFF2-40B4-BE49-F238E27FC236}">
                <a16:creationId xmlns:a16="http://schemas.microsoft.com/office/drawing/2014/main" xmlns="" id="{9A9452A0-7D02-426A-9551-A07B62213AE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1" y="809933"/>
            <a:ext cx="6096001" cy="5769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7" name="矩形 1">
            <a:extLst>
              <a:ext uri="{FF2B5EF4-FFF2-40B4-BE49-F238E27FC236}">
                <a16:creationId xmlns:a16="http://schemas.microsoft.com/office/drawing/2014/main" xmlns="" id="{EBAE3FFD-D0A8-4292-9ED5-340F3D605C6B}"/>
              </a:ext>
            </a:extLst>
          </p:cNvPr>
          <p:cNvSpPr>
            <a:spLocks noChangeArrowheads="1"/>
          </p:cNvSpPr>
          <p:nvPr/>
        </p:nvSpPr>
        <p:spPr bwMode="auto">
          <a:xfrm>
            <a:off x="278955" y="1071913"/>
            <a:ext cx="5242136" cy="5520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a:lnSpc>
                <a:spcPct val="200000"/>
              </a:lnSpc>
              <a:spcBef>
                <a:spcPct val="0"/>
              </a:spcBef>
              <a:buNone/>
            </a:pPr>
            <a:r>
              <a:rPr lang="en-US" altLang="zh-CN" sz="2000" dirty="0">
                <a:ea typeface="微软雅黑" panose="020B0503020204020204" pitchFamily="34" charset="-122"/>
              </a:rPr>
              <a:t>Sec23 </a:t>
            </a:r>
            <a:r>
              <a:rPr lang="zh-CN" altLang="en-US" sz="2000" dirty="0">
                <a:ea typeface="微软雅黑" panose="020B0503020204020204" pitchFamily="34" charset="-122"/>
              </a:rPr>
              <a:t>是</a:t>
            </a:r>
            <a:r>
              <a:rPr lang="en-US" altLang="zh-CN" sz="2000" b="1" dirty="0">
                <a:solidFill>
                  <a:srgbClr val="0033CC"/>
                </a:solidFill>
                <a:ea typeface="微软雅黑" panose="020B0503020204020204" pitchFamily="34" charset="-122"/>
              </a:rPr>
              <a:t>GTP</a:t>
            </a:r>
            <a:r>
              <a:rPr lang="zh-CN" altLang="en-US" sz="2000" b="1" dirty="0">
                <a:solidFill>
                  <a:srgbClr val="0033CC"/>
                </a:solidFill>
                <a:ea typeface="微软雅黑" panose="020B0503020204020204" pitchFamily="34" charset="-122"/>
              </a:rPr>
              <a:t>酶活化蛋白</a:t>
            </a:r>
            <a:r>
              <a:rPr lang="en-US" altLang="zh-CN" sz="2000" b="1" dirty="0">
                <a:solidFill>
                  <a:srgbClr val="0033CC"/>
                </a:solidFill>
                <a:ea typeface="微软雅黑" panose="020B0503020204020204" pitchFamily="34" charset="-122"/>
              </a:rPr>
              <a:t>(GTPase-activating protein, GAP)</a:t>
            </a:r>
            <a:r>
              <a:rPr lang="zh-CN" altLang="en-US" sz="2000" dirty="0">
                <a:ea typeface="微软雅黑" panose="020B0503020204020204" pitchFamily="34" charset="-122"/>
              </a:rPr>
              <a:t>，能够提高</a:t>
            </a:r>
            <a:r>
              <a:rPr lang="en-US" altLang="zh-CN" sz="2000" dirty="0">
                <a:ea typeface="微软雅黑" panose="020B0503020204020204" pitchFamily="34" charset="-122"/>
              </a:rPr>
              <a:t>Sar1</a:t>
            </a:r>
            <a:r>
              <a:rPr lang="zh-CN" altLang="en-US" sz="2000" dirty="0">
                <a:ea typeface="微软雅黑" panose="020B0503020204020204" pitchFamily="34" charset="-122"/>
              </a:rPr>
              <a:t>水解</a:t>
            </a:r>
            <a:r>
              <a:rPr lang="en-US" altLang="zh-CN" sz="2000" dirty="0">
                <a:ea typeface="微软雅黑" panose="020B0503020204020204" pitchFamily="34" charset="-122"/>
              </a:rPr>
              <a:t>GTP </a:t>
            </a:r>
            <a:r>
              <a:rPr lang="zh-CN" altLang="en-US" sz="2000" dirty="0">
                <a:ea typeface="微软雅黑" panose="020B0503020204020204" pitchFamily="34" charset="-122"/>
              </a:rPr>
              <a:t>的酶活性。特别是当</a:t>
            </a:r>
            <a:r>
              <a:rPr lang="en-US" altLang="zh-CN" sz="2000" dirty="0">
                <a:ea typeface="微软雅黑" panose="020B0503020204020204" pitchFamily="34" charset="-122"/>
              </a:rPr>
              <a:t>Sec31 </a:t>
            </a:r>
            <a:r>
              <a:rPr lang="zh-CN" altLang="en-US" sz="2000" dirty="0">
                <a:ea typeface="微软雅黑" panose="020B0503020204020204" pitchFamily="34" charset="-122"/>
              </a:rPr>
              <a:t>被招募到复合体中后，能够提高</a:t>
            </a:r>
            <a:r>
              <a:rPr lang="en-US" altLang="zh-CN" sz="2000" dirty="0">
                <a:ea typeface="微软雅黑" panose="020B0503020204020204" pitchFamily="34" charset="-122"/>
              </a:rPr>
              <a:t>Sec23 </a:t>
            </a:r>
            <a:r>
              <a:rPr lang="zh-CN" altLang="en-US" sz="2000" dirty="0">
                <a:ea typeface="微软雅黑" panose="020B0503020204020204" pitchFamily="34" charset="-122"/>
              </a:rPr>
              <a:t>作为</a:t>
            </a:r>
            <a:r>
              <a:rPr lang="en-US" altLang="zh-CN" sz="2000" dirty="0">
                <a:ea typeface="微软雅黑" panose="020B0503020204020204" pitchFamily="34" charset="-122"/>
              </a:rPr>
              <a:t>Sar1</a:t>
            </a:r>
            <a:r>
              <a:rPr lang="zh-CN" altLang="en-US" sz="2000" dirty="0">
                <a:ea typeface="微软雅黑" panose="020B0503020204020204" pitchFamily="34" charset="-122"/>
              </a:rPr>
              <a:t>的</a:t>
            </a:r>
            <a:r>
              <a:rPr lang="en-US" altLang="zh-CN" sz="2000" dirty="0">
                <a:ea typeface="微软雅黑" panose="020B0503020204020204" pitchFamily="34" charset="-122"/>
              </a:rPr>
              <a:t>GAP </a:t>
            </a:r>
            <a:r>
              <a:rPr lang="zh-CN" altLang="en-US" sz="2000" dirty="0">
                <a:ea typeface="微软雅黑" panose="020B0503020204020204" pitchFamily="34" charset="-122"/>
              </a:rPr>
              <a:t>活性达</a:t>
            </a:r>
            <a:r>
              <a:rPr lang="en-US" altLang="zh-CN" sz="2000" dirty="0">
                <a:ea typeface="微软雅黑" panose="020B0503020204020204" pitchFamily="34" charset="-122"/>
              </a:rPr>
              <a:t>10 </a:t>
            </a:r>
            <a:r>
              <a:rPr lang="zh-CN" altLang="en-US" sz="2000" dirty="0">
                <a:ea typeface="微软雅黑" panose="020B0503020204020204" pitchFamily="34" charset="-122"/>
              </a:rPr>
              <a:t>倍，从而使成熟的</a:t>
            </a:r>
            <a:r>
              <a:rPr lang="en-US" altLang="zh-CN" sz="2000" dirty="0">
                <a:ea typeface="微软雅黑" panose="020B0503020204020204" pitchFamily="34" charset="-122"/>
              </a:rPr>
              <a:t>COPII</a:t>
            </a:r>
            <a:r>
              <a:rPr lang="zh-CN" altLang="en-US" sz="2000" dirty="0">
                <a:ea typeface="微软雅黑" panose="020B0503020204020204" pitchFamily="34" charset="-122"/>
              </a:rPr>
              <a:t>包被膜泡很容易发生去装配</a:t>
            </a:r>
          </a:p>
        </p:txBody>
      </p:sp>
      <p:sp>
        <p:nvSpPr>
          <p:cNvPr id="31748" name="标题 1">
            <a:extLst>
              <a:ext uri="{FF2B5EF4-FFF2-40B4-BE49-F238E27FC236}">
                <a16:creationId xmlns:a16="http://schemas.microsoft.com/office/drawing/2014/main" xmlns="" id="{2DEDF605-3218-40C5-B420-45F4926D332C}"/>
              </a:ext>
            </a:extLst>
          </p:cNvPr>
          <p:cNvSpPr>
            <a:spLocks noGrp="1"/>
          </p:cNvSpPr>
          <p:nvPr>
            <p:ph type="title"/>
          </p:nvPr>
        </p:nvSpPr>
        <p:spPr/>
        <p:txBody>
          <a:bodyPr/>
          <a:lstStyle/>
          <a:p>
            <a:r>
              <a:rPr lang="en-US" altLang="zh-CN" sz="2788" dirty="0" err="1"/>
              <a:t>COPⅡ</a:t>
            </a:r>
            <a:r>
              <a:rPr lang="zh-CN" altLang="en-US" sz="2788" dirty="0"/>
              <a:t>包被膜泡的去装配</a:t>
            </a:r>
          </a:p>
        </p:txBody>
      </p:sp>
    </p:spTree>
    <p:extLst>
      <p:ext uri="{BB962C8B-B14F-4D97-AF65-F5344CB8AC3E}">
        <p14:creationId xmlns:p14="http://schemas.microsoft.com/office/powerpoint/2010/main" val="2842510281"/>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内容占位符 2">
            <a:extLst>
              <a:ext uri="{FF2B5EF4-FFF2-40B4-BE49-F238E27FC236}">
                <a16:creationId xmlns:a16="http://schemas.microsoft.com/office/drawing/2014/main" xmlns="" id="{EA08F786-1CF6-452D-B6F4-327D1E0CD5F9}"/>
              </a:ext>
            </a:extLst>
          </p:cNvPr>
          <p:cNvSpPr txBox="1">
            <a:spLocks/>
          </p:cNvSpPr>
          <p:nvPr/>
        </p:nvSpPr>
        <p:spPr bwMode="auto">
          <a:xfrm>
            <a:off x="17328" y="1256123"/>
            <a:ext cx="5578416" cy="468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defTabSz="910338">
              <a:lnSpc>
                <a:spcPct val="150000"/>
              </a:lnSpc>
              <a:spcBef>
                <a:spcPts val="1195"/>
              </a:spcBef>
              <a:spcAft>
                <a:spcPts val="1195"/>
              </a:spcAft>
            </a:pPr>
            <a:r>
              <a:rPr lang="en-US" altLang="zh-CN" sz="2000" b="1" smtClean="0"/>
              <a:t>COP Ⅱ </a:t>
            </a:r>
            <a:r>
              <a:rPr lang="zh-CN" altLang="en-US" sz="2000" b="1" smtClean="0"/>
              <a:t>包被膜泡介导细胞内顺向运输（</a:t>
            </a:r>
            <a:r>
              <a:rPr lang="en-US" altLang="zh-CN" sz="2000" b="1" smtClean="0"/>
              <a:t>anterograde transport</a:t>
            </a:r>
            <a:r>
              <a:rPr lang="zh-CN" altLang="en-US" sz="2000" b="1" smtClean="0"/>
              <a:t>），即负责从内质网到高尔基体的物质运输</a:t>
            </a:r>
            <a:endParaRPr lang="en-US" altLang="zh-CN" sz="2000" b="1" smtClean="0"/>
          </a:p>
          <a:p>
            <a:pPr defTabSz="910338">
              <a:lnSpc>
                <a:spcPct val="150000"/>
              </a:lnSpc>
              <a:spcBef>
                <a:spcPts val="1195"/>
              </a:spcBef>
              <a:spcAft>
                <a:spcPts val="1195"/>
              </a:spcAft>
            </a:pPr>
            <a:r>
              <a:rPr lang="en-US" altLang="zh-CN" sz="2000" b="1" smtClean="0"/>
              <a:t>COP </a:t>
            </a:r>
            <a:r>
              <a:rPr lang="en-US" altLang="zh-CN" sz="2000" b="1" dirty="0"/>
              <a:t>Ⅱ </a:t>
            </a:r>
            <a:r>
              <a:rPr lang="zh-CN" altLang="en-US" sz="2000" b="1" dirty="0"/>
              <a:t>包被蛋白组分</a:t>
            </a:r>
            <a:endParaRPr lang="en-US" altLang="zh-CN" sz="2000" b="1" dirty="0"/>
          </a:p>
          <a:p>
            <a:pPr lvl="1" defTabSz="910338">
              <a:lnSpc>
                <a:spcPct val="150000"/>
              </a:lnSpc>
              <a:spcBef>
                <a:spcPts val="1195"/>
              </a:spcBef>
              <a:spcAft>
                <a:spcPts val="1195"/>
              </a:spcAft>
            </a:pPr>
            <a:r>
              <a:rPr lang="zh-CN" altLang="en-US" sz="1800" b="1" dirty="0">
                <a:solidFill>
                  <a:srgbClr val="0033CC"/>
                </a:solidFill>
              </a:rPr>
              <a:t>小分子</a:t>
            </a:r>
            <a:r>
              <a:rPr lang="en-US" altLang="zh-CN" sz="1800" b="1" dirty="0">
                <a:solidFill>
                  <a:srgbClr val="0033CC"/>
                </a:solidFill>
              </a:rPr>
              <a:t>GTP </a:t>
            </a:r>
            <a:r>
              <a:rPr lang="zh-CN" altLang="en-US" sz="1800" b="1" dirty="0">
                <a:solidFill>
                  <a:srgbClr val="0033CC"/>
                </a:solidFill>
              </a:rPr>
              <a:t>结合蛋白</a:t>
            </a:r>
            <a:r>
              <a:rPr lang="en-US" altLang="zh-CN" sz="1800" b="1" dirty="0">
                <a:solidFill>
                  <a:srgbClr val="0033CC"/>
                </a:solidFill>
              </a:rPr>
              <a:t>Sar1</a:t>
            </a:r>
          </a:p>
          <a:p>
            <a:pPr lvl="1" defTabSz="910338">
              <a:lnSpc>
                <a:spcPct val="150000"/>
              </a:lnSpc>
              <a:spcBef>
                <a:spcPts val="1195"/>
              </a:spcBef>
              <a:spcAft>
                <a:spcPts val="1195"/>
              </a:spcAft>
            </a:pPr>
            <a:r>
              <a:rPr lang="en-US" altLang="zh-CN" sz="1800" b="1" dirty="0">
                <a:solidFill>
                  <a:srgbClr val="0033CC"/>
                </a:solidFill>
              </a:rPr>
              <a:t>Sec23/Sec24 </a:t>
            </a:r>
            <a:r>
              <a:rPr lang="zh-CN" altLang="en-US" sz="1800" b="1" dirty="0">
                <a:solidFill>
                  <a:srgbClr val="0033CC"/>
                </a:solidFill>
              </a:rPr>
              <a:t>复合物</a:t>
            </a:r>
            <a:endParaRPr lang="en-US" altLang="zh-CN" sz="1800" b="1" dirty="0">
              <a:solidFill>
                <a:srgbClr val="0033CC"/>
              </a:solidFill>
            </a:endParaRPr>
          </a:p>
          <a:p>
            <a:pPr lvl="1" defTabSz="910338">
              <a:lnSpc>
                <a:spcPct val="150000"/>
              </a:lnSpc>
              <a:spcBef>
                <a:spcPts val="1195"/>
              </a:spcBef>
              <a:spcAft>
                <a:spcPts val="1195"/>
              </a:spcAft>
            </a:pPr>
            <a:r>
              <a:rPr lang="en-US" altLang="zh-CN" sz="1800" b="1" dirty="0">
                <a:solidFill>
                  <a:srgbClr val="0033CC"/>
                </a:solidFill>
              </a:rPr>
              <a:t>Sec13/Sec31 </a:t>
            </a:r>
            <a:r>
              <a:rPr lang="zh-CN" altLang="en-US" sz="1800" b="1" dirty="0">
                <a:solidFill>
                  <a:srgbClr val="0033CC"/>
                </a:solidFill>
              </a:rPr>
              <a:t>复合物以及大的纤维蛋白</a:t>
            </a:r>
            <a:r>
              <a:rPr lang="en-US" altLang="zh-CN" sz="1800" b="1" dirty="0">
                <a:solidFill>
                  <a:srgbClr val="0033CC"/>
                </a:solidFill>
              </a:rPr>
              <a:t>Sec16</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223" y="1392382"/>
            <a:ext cx="6977275" cy="427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050658394"/>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89DC4912-270F-45A6-91D3-65370AC23AB9}"/>
              </a:ext>
            </a:extLst>
          </p:cNvPr>
          <p:cNvSpPr>
            <a:spLocks noGrp="1"/>
          </p:cNvSpPr>
          <p:nvPr>
            <p:ph type="title"/>
          </p:nvPr>
        </p:nvSpPr>
        <p:spPr/>
        <p:txBody>
          <a:bodyPr/>
          <a:lstStyle/>
          <a:p>
            <a:r>
              <a:rPr lang="zh-CN" altLang="en-US" dirty="0"/>
              <a:t>三、</a:t>
            </a:r>
            <a:r>
              <a:rPr lang="en-US" altLang="zh-CN" dirty="0"/>
              <a:t>COP I </a:t>
            </a:r>
            <a:r>
              <a:rPr lang="zh-CN" altLang="en-US" dirty="0"/>
              <a:t>包被膜泡的装配及运输</a:t>
            </a:r>
          </a:p>
        </p:txBody>
      </p:sp>
      <p:sp>
        <p:nvSpPr>
          <p:cNvPr id="2" name="内容占位符 1">
            <a:extLst>
              <a:ext uri="{FF2B5EF4-FFF2-40B4-BE49-F238E27FC236}">
                <a16:creationId xmlns:a16="http://schemas.microsoft.com/office/drawing/2014/main" xmlns="" id="{7EDBE24F-C7AD-41B5-9A84-3A2A46453C4B}"/>
              </a:ext>
            </a:extLst>
          </p:cNvPr>
          <p:cNvSpPr>
            <a:spLocks noGrp="1"/>
          </p:cNvSpPr>
          <p:nvPr>
            <p:ph idx="1"/>
          </p:nvPr>
        </p:nvSpPr>
        <p:spPr>
          <a:xfrm>
            <a:off x="512600" y="1219200"/>
            <a:ext cx="3965348" cy="5435604"/>
          </a:xfrm>
        </p:spPr>
        <p:txBody>
          <a:bodyPr>
            <a:normAutofit fontScale="85000" lnSpcReduction="10000"/>
          </a:bodyPr>
          <a:lstStyle/>
          <a:p>
            <a:pPr>
              <a:lnSpc>
                <a:spcPct val="200000"/>
              </a:lnSpc>
            </a:pPr>
            <a:r>
              <a:rPr lang="en-US" altLang="zh-CN" sz="2000" dirty="0"/>
              <a:t>COP I </a:t>
            </a:r>
            <a:r>
              <a:rPr lang="zh-CN" altLang="en-US" sz="2000" dirty="0"/>
              <a:t>包被膜泡介导细胞内膜泡逆向运输（</a:t>
            </a:r>
            <a:r>
              <a:rPr lang="en-US" altLang="zh-CN" sz="2000" dirty="0"/>
              <a:t>retrograde transport</a:t>
            </a:r>
            <a:r>
              <a:rPr lang="zh-CN" altLang="en-US" sz="2000" dirty="0"/>
              <a:t>），负责从高尔基体反面膜囊到高尔基体顺面膜囊以及从高尔基体顺面网状区到内质网的膜泡转运</a:t>
            </a:r>
            <a:endParaRPr lang="en-US" altLang="zh-CN" sz="2000" dirty="0"/>
          </a:p>
          <a:p>
            <a:pPr>
              <a:lnSpc>
                <a:spcPct val="200000"/>
              </a:lnSpc>
            </a:pPr>
            <a:r>
              <a:rPr lang="zh-CN" altLang="en-US" sz="2000" dirty="0"/>
              <a:t>含有</a:t>
            </a:r>
            <a:r>
              <a:rPr lang="en-US" altLang="zh-CN" sz="2000" dirty="0"/>
              <a:t>7 </a:t>
            </a:r>
            <a:r>
              <a:rPr lang="zh-CN" altLang="en-US" sz="2000" dirty="0"/>
              <a:t>种不同的蛋白质亚基和一种调节膜泡转运的 </a:t>
            </a:r>
            <a:r>
              <a:rPr lang="en-US" altLang="zh-CN" sz="2000" b="1" dirty="0">
                <a:solidFill>
                  <a:srgbClr val="0000FF"/>
                </a:solidFill>
              </a:rPr>
              <a:t>GTP </a:t>
            </a:r>
            <a:r>
              <a:rPr lang="zh-CN" altLang="en-US" sz="2000" b="1" dirty="0">
                <a:solidFill>
                  <a:srgbClr val="0000FF"/>
                </a:solidFill>
              </a:rPr>
              <a:t>结合蛋白</a:t>
            </a:r>
            <a:r>
              <a:rPr lang="en-US" altLang="zh-CN" sz="2000" b="1" dirty="0">
                <a:solidFill>
                  <a:srgbClr val="0000FF"/>
                </a:solidFill>
              </a:rPr>
              <a:t>ARF(ADP Ribosylation Factor 1 )</a:t>
            </a:r>
            <a:endParaRPr lang="en-US" altLang="zh-CN" sz="2000" dirty="0"/>
          </a:p>
          <a:p>
            <a:pPr>
              <a:lnSpc>
                <a:spcPct val="200000"/>
              </a:lnSpc>
            </a:pPr>
            <a:r>
              <a:rPr lang="en-US" altLang="zh-CN" sz="2000" dirty="0"/>
              <a:t>ARF </a:t>
            </a:r>
            <a:r>
              <a:rPr lang="zh-CN" altLang="en-US" sz="2000" dirty="0"/>
              <a:t>也是一种结合 </a:t>
            </a:r>
            <a:r>
              <a:rPr lang="en-US" altLang="zh-CN" sz="2000" dirty="0"/>
              <a:t>GDP/GTP </a:t>
            </a:r>
            <a:r>
              <a:rPr lang="zh-CN" altLang="en-US" sz="2000" dirty="0"/>
              <a:t>转换的分子开关调控蛋白</a:t>
            </a:r>
          </a:p>
        </p:txBody>
      </p:sp>
      <p:pic>
        <p:nvPicPr>
          <p:cNvPr id="5" name="Picture 4" descr="4-47  CopⅠ包被膜泡的装配过程">
            <a:extLst>
              <a:ext uri="{FF2B5EF4-FFF2-40B4-BE49-F238E27FC236}">
                <a16:creationId xmlns:a16="http://schemas.microsoft.com/office/drawing/2014/main" xmlns="" id="{6C3E1192-E97A-4A4B-B49B-7BA1AD4355F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89714" y="1219200"/>
            <a:ext cx="718137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3">
            <a:extLst>
              <a:ext uri="{FF2B5EF4-FFF2-40B4-BE49-F238E27FC236}">
                <a16:creationId xmlns:a16="http://schemas.microsoft.com/office/drawing/2014/main" xmlns="" id="{33BA7D0A-3FAF-46A0-B578-AC8552319C4E}"/>
              </a:ext>
            </a:extLst>
          </p:cNvPr>
          <p:cNvSpPr>
            <a:spLocks noChangeArrowheads="1"/>
          </p:cNvSpPr>
          <p:nvPr/>
        </p:nvSpPr>
        <p:spPr bwMode="auto">
          <a:xfrm>
            <a:off x="5407002" y="4256959"/>
            <a:ext cx="1261884" cy="276999"/>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zh-CN" altLang="en-US" sz="1200" b="1" dirty="0">
                <a:solidFill>
                  <a:schemeClr val="bg1"/>
                </a:solidFill>
                <a:latin typeface="微软雅黑" panose="020B0503020204020204" pitchFamily="34" charset="-122"/>
                <a:ea typeface="微软雅黑" panose="020B0503020204020204" pitchFamily="34" charset="-122"/>
              </a:rPr>
              <a:t>鸟苷酸交换因子</a:t>
            </a:r>
          </a:p>
        </p:txBody>
      </p:sp>
      <p:sp>
        <p:nvSpPr>
          <p:cNvPr id="7" name="矩形 1">
            <a:extLst>
              <a:ext uri="{FF2B5EF4-FFF2-40B4-BE49-F238E27FC236}">
                <a16:creationId xmlns:a16="http://schemas.microsoft.com/office/drawing/2014/main" xmlns="" id="{21A47A56-BC25-4491-9768-1854653BAF74}"/>
              </a:ext>
            </a:extLst>
          </p:cNvPr>
          <p:cNvSpPr>
            <a:spLocks noChangeArrowheads="1"/>
          </p:cNvSpPr>
          <p:nvPr/>
        </p:nvSpPr>
        <p:spPr bwMode="auto">
          <a:xfrm>
            <a:off x="5496775" y="5528372"/>
            <a:ext cx="1082338" cy="46166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sz="1200" b="1" dirty="0">
                <a:solidFill>
                  <a:schemeClr val="bg1"/>
                </a:solidFill>
                <a:ea typeface="微软雅黑" panose="020B0503020204020204" pitchFamily="34" charset="-122"/>
              </a:rPr>
              <a:t>GTP</a:t>
            </a:r>
            <a:r>
              <a:rPr lang="zh-CN" altLang="en-US" sz="1200" b="1" dirty="0">
                <a:solidFill>
                  <a:schemeClr val="bg1"/>
                </a:solidFill>
                <a:ea typeface="微软雅黑" panose="020B0503020204020204" pitchFamily="34" charset="-122"/>
              </a:rPr>
              <a:t>酶活化蛋白</a:t>
            </a:r>
          </a:p>
        </p:txBody>
      </p:sp>
    </p:spTree>
    <p:extLst>
      <p:ext uri="{BB962C8B-B14F-4D97-AF65-F5344CB8AC3E}">
        <p14:creationId xmlns:p14="http://schemas.microsoft.com/office/powerpoint/2010/main" val="379503813"/>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xmlns="" id="{923D556F-1969-40ED-AF6D-BDB9F598CCFA}"/>
              </a:ext>
            </a:extLst>
          </p:cNvPr>
          <p:cNvSpPr>
            <a:spLocks noGrp="1"/>
          </p:cNvSpPr>
          <p:nvPr>
            <p:ph idx="1"/>
          </p:nvPr>
        </p:nvSpPr>
        <p:spPr>
          <a:xfrm>
            <a:off x="824366" y="1219200"/>
            <a:ext cx="5860213" cy="5435604"/>
          </a:xfrm>
        </p:spPr>
        <p:txBody>
          <a:bodyPr>
            <a:normAutofit/>
          </a:bodyPr>
          <a:lstStyle/>
          <a:p>
            <a:pPr defTabSz="910338">
              <a:lnSpc>
                <a:spcPts val="4181"/>
              </a:lnSpc>
              <a:spcBef>
                <a:spcPts val="597"/>
              </a:spcBef>
              <a:spcAft>
                <a:spcPts val="597"/>
              </a:spcAft>
            </a:pPr>
            <a:r>
              <a:rPr lang="zh-CN" altLang="en-US" dirty="0"/>
              <a:t>网格蛋白</a:t>
            </a:r>
            <a:r>
              <a:rPr lang="en-US" altLang="zh-CN" dirty="0"/>
              <a:t>/ </a:t>
            </a:r>
            <a:r>
              <a:rPr lang="zh-CN" altLang="en-US" dirty="0"/>
              <a:t>接头蛋白包被膜泡介导的蛋白质分选途径</a:t>
            </a:r>
            <a:endParaRPr lang="en-US" altLang="zh-CN" dirty="0"/>
          </a:p>
          <a:p>
            <a:pPr lvl="1" defTabSz="910338">
              <a:lnSpc>
                <a:spcPts val="4181"/>
              </a:lnSpc>
              <a:spcBef>
                <a:spcPts val="597"/>
              </a:spcBef>
              <a:spcAft>
                <a:spcPts val="597"/>
              </a:spcAft>
            </a:pPr>
            <a:r>
              <a:rPr lang="zh-CN" altLang="en-US" dirty="0">
                <a:solidFill>
                  <a:srgbClr val="0033CC"/>
                </a:solidFill>
              </a:rPr>
              <a:t>从</a:t>
            </a:r>
            <a:r>
              <a:rPr lang="zh-CN" altLang="en-US" dirty="0" smtClean="0">
                <a:solidFill>
                  <a:srgbClr val="0033CC"/>
                </a:solidFill>
              </a:rPr>
              <a:t>高尔基体向</a:t>
            </a:r>
            <a:r>
              <a:rPr lang="zh-CN" altLang="en-US" dirty="0">
                <a:solidFill>
                  <a:srgbClr val="0033CC"/>
                </a:solidFill>
              </a:rPr>
              <a:t>胞内体或向溶酶体、 黑（色）素体、血小板囊泡和液泡的运输</a:t>
            </a:r>
            <a:endParaRPr lang="en-US" altLang="zh-CN" dirty="0">
              <a:solidFill>
                <a:srgbClr val="0033CC"/>
              </a:solidFill>
            </a:endParaRPr>
          </a:p>
          <a:p>
            <a:pPr lvl="1" defTabSz="910338">
              <a:lnSpc>
                <a:spcPts val="4181"/>
              </a:lnSpc>
              <a:spcBef>
                <a:spcPts val="597"/>
              </a:spcBef>
              <a:spcAft>
                <a:spcPts val="597"/>
              </a:spcAft>
            </a:pPr>
            <a:r>
              <a:rPr lang="zh-CN" altLang="en-US" dirty="0">
                <a:solidFill>
                  <a:srgbClr val="0033CC"/>
                </a:solidFill>
              </a:rPr>
              <a:t>受体介导的胞吞途径中负责将物质从细胞表面运往胞内体转而到溶酶体的运输</a:t>
            </a:r>
          </a:p>
          <a:p>
            <a:endParaRPr lang="zh-CN" altLang="en-US" sz="2000" dirty="0"/>
          </a:p>
        </p:txBody>
      </p:sp>
      <p:pic>
        <p:nvPicPr>
          <p:cNvPr id="36868" name="图片 4">
            <a:extLst>
              <a:ext uri="{FF2B5EF4-FFF2-40B4-BE49-F238E27FC236}">
                <a16:creationId xmlns:a16="http://schemas.microsoft.com/office/drawing/2014/main" xmlns="" id="{DEB8C7AF-C151-45B2-B8D7-F54C808A9A24}"/>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281381" y="1395814"/>
            <a:ext cx="4426156"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a:extLst>
              <a:ext uri="{FF2B5EF4-FFF2-40B4-BE49-F238E27FC236}">
                <a16:creationId xmlns:a16="http://schemas.microsoft.com/office/drawing/2014/main" xmlns="" id="{4A04479B-0649-430C-8350-90D1B2C95F42}"/>
              </a:ext>
            </a:extLst>
          </p:cNvPr>
          <p:cNvSpPr>
            <a:spLocks noGrp="1"/>
          </p:cNvSpPr>
          <p:nvPr>
            <p:ph type="title"/>
          </p:nvPr>
        </p:nvSpPr>
        <p:spPr/>
        <p:txBody>
          <a:bodyPr/>
          <a:lstStyle/>
          <a:p>
            <a:r>
              <a:rPr lang="zh-CN" altLang="en-US" dirty="0"/>
              <a:t>四、网格蛋白</a:t>
            </a:r>
            <a:r>
              <a:rPr lang="en-US" altLang="zh-CN" dirty="0"/>
              <a:t>/</a:t>
            </a:r>
            <a:r>
              <a:rPr lang="zh-CN" altLang="en-US" dirty="0"/>
              <a:t>接头蛋白包被膜泡的装配与运输</a:t>
            </a:r>
          </a:p>
        </p:txBody>
      </p:sp>
    </p:spTree>
    <p:extLst>
      <p:ext uri="{BB962C8B-B14F-4D97-AF65-F5344CB8AC3E}">
        <p14:creationId xmlns:p14="http://schemas.microsoft.com/office/powerpoint/2010/main" val="3898356023"/>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2" descr="figure 13-01">
            <a:extLst>
              <a:ext uri="{FF2B5EF4-FFF2-40B4-BE49-F238E27FC236}">
                <a16:creationId xmlns:a16="http://schemas.microsoft.com/office/drawing/2014/main" xmlns="" id="{7717CE64-639F-4366-855E-F007753A240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33843" y="1219200"/>
            <a:ext cx="6961924"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6" name="矩形 1">
            <a:extLst>
              <a:ext uri="{FF2B5EF4-FFF2-40B4-BE49-F238E27FC236}">
                <a16:creationId xmlns:a16="http://schemas.microsoft.com/office/drawing/2014/main" xmlns="" id="{04BE2711-A27D-4A99-A6AB-0738E4103A4D}"/>
              </a:ext>
            </a:extLst>
          </p:cNvPr>
          <p:cNvSpPr>
            <a:spLocks noChangeArrowheads="1"/>
          </p:cNvSpPr>
          <p:nvPr/>
        </p:nvSpPr>
        <p:spPr bwMode="auto">
          <a:xfrm>
            <a:off x="1558925" y="1697039"/>
            <a:ext cx="371475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ts val="3600"/>
              </a:lnSpc>
              <a:spcBef>
                <a:spcPct val="0"/>
              </a:spcBef>
              <a:buNone/>
            </a:pPr>
            <a:endParaRPr lang="zh-CN" altLang="en-US" sz="2400">
              <a:latin typeface="黑体" panose="02010609060101010101" pitchFamily="49" charset="-122"/>
            </a:endParaRPr>
          </a:p>
        </p:txBody>
      </p:sp>
      <p:sp>
        <p:nvSpPr>
          <p:cNvPr id="8197" name="矩形 1">
            <a:extLst>
              <a:ext uri="{FF2B5EF4-FFF2-40B4-BE49-F238E27FC236}">
                <a16:creationId xmlns:a16="http://schemas.microsoft.com/office/drawing/2014/main" xmlns="" id="{FDEE350A-4EA9-44C8-9EDE-77716F3747D7}"/>
              </a:ext>
            </a:extLst>
          </p:cNvPr>
          <p:cNvSpPr>
            <a:spLocks noChangeArrowheads="1"/>
          </p:cNvSpPr>
          <p:nvPr/>
        </p:nvSpPr>
        <p:spPr bwMode="auto">
          <a:xfrm>
            <a:off x="7995298" y="6211669"/>
            <a:ext cx="419670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800" b="1" dirty="0">
                <a:solidFill>
                  <a:srgbClr val="0000FF"/>
                </a:solidFill>
                <a:latin typeface="微软雅黑" panose="020B0503020204020204" pitchFamily="34" charset="-122"/>
                <a:ea typeface="微软雅黑" panose="020B0503020204020204" pitchFamily="34" charset="-122"/>
              </a:rPr>
              <a:t>真核细胞中绝大多数蛋白质都是由核基因编码，在游离核糖体上起始合成</a:t>
            </a:r>
          </a:p>
        </p:txBody>
      </p:sp>
      <p:sp>
        <p:nvSpPr>
          <p:cNvPr id="3" name="标题 2">
            <a:extLst>
              <a:ext uri="{FF2B5EF4-FFF2-40B4-BE49-F238E27FC236}">
                <a16:creationId xmlns:a16="http://schemas.microsoft.com/office/drawing/2014/main" xmlns="" id="{85FBD1EB-0F53-4E93-9DA7-F45C25702D97}"/>
              </a:ext>
            </a:extLst>
          </p:cNvPr>
          <p:cNvSpPr>
            <a:spLocks noGrp="1"/>
          </p:cNvSpPr>
          <p:nvPr>
            <p:ph type="title"/>
          </p:nvPr>
        </p:nvSpPr>
        <p:spPr/>
        <p:txBody>
          <a:bodyPr>
            <a:normAutofit fontScale="90000"/>
          </a:bodyPr>
          <a:lstStyle/>
          <a:p>
            <a:r>
              <a:rPr lang="zh-CN" altLang="en-US" dirty="0"/>
              <a:t>蛋白质的靶向转运（</a:t>
            </a:r>
            <a:r>
              <a:rPr lang="en-US" altLang="zh-CN" dirty="0"/>
              <a:t>protein targeting</a:t>
            </a:r>
            <a:r>
              <a:rPr lang="zh-CN" altLang="en-US" dirty="0"/>
              <a:t>）或蛋白质分选（</a:t>
            </a:r>
            <a:r>
              <a:rPr lang="en-US" altLang="zh-CN" dirty="0"/>
              <a:t>protein sorting</a:t>
            </a:r>
            <a:r>
              <a:rPr lang="zh-CN" altLang="en-US" dirty="0"/>
              <a:t>）</a:t>
            </a:r>
          </a:p>
        </p:txBody>
      </p:sp>
      <p:sp>
        <p:nvSpPr>
          <p:cNvPr id="2" name="内容占位符 1">
            <a:extLst>
              <a:ext uri="{FF2B5EF4-FFF2-40B4-BE49-F238E27FC236}">
                <a16:creationId xmlns:a16="http://schemas.microsoft.com/office/drawing/2014/main" xmlns="" id="{0A1BAD6A-1AB8-4B5D-B56B-09FC515F12AB}"/>
              </a:ext>
            </a:extLst>
          </p:cNvPr>
          <p:cNvSpPr>
            <a:spLocks noGrp="1"/>
          </p:cNvSpPr>
          <p:nvPr>
            <p:ph idx="1"/>
          </p:nvPr>
        </p:nvSpPr>
        <p:spPr>
          <a:xfrm>
            <a:off x="824366" y="1219200"/>
            <a:ext cx="3662967" cy="5435604"/>
          </a:xfrm>
        </p:spPr>
        <p:txBody>
          <a:bodyPr>
            <a:normAutofit/>
          </a:bodyPr>
          <a:lstStyle/>
          <a:p>
            <a:pPr>
              <a:lnSpc>
                <a:spcPct val="150000"/>
              </a:lnSpc>
            </a:pPr>
            <a:r>
              <a:rPr lang="zh-CN" altLang="en-US" sz="2000" dirty="0"/>
              <a:t>真核细胞中，除少量蛋白质在线粒体和叶绿体内合成外，绝大多数蛋白质都是由核基因编码，或在游离的核糖体上合成，或在糙面内质网膜结合的核糖体上合成，然后转运至细胞特定部位，组装成结构与功能复合体，参与细胞生命活动的过程</a:t>
            </a:r>
          </a:p>
        </p:txBody>
      </p:sp>
    </p:spTree>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4" descr="imagepage13">
            <a:extLst>
              <a:ext uri="{FF2B5EF4-FFF2-40B4-BE49-F238E27FC236}">
                <a16:creationId xmlns:a16="http://schemas.microsoft.com/office/drawing/2014/main" xmlns="" id="{216CECA6-B2A9-4C5A-9FF2-4A24459831B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52862" y="1037620"/>
            <a:ext cx="608627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xmlns="" id="{2E661988-C47C-4E72-8B3C-062F153D3969}"/>
              </a:ext>
            </a:extLst>
          </p:cNvPr>
          <p:cNvSpPr/>
          <p:nvPr/>
        </p:nvSpPr>
        <p:spPr>
          <a:xfrm>
            <a:off x="860820" y="5832044"/>
            <a:ext cx="1047036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6-12 </a:t>
            </a:r>
            <a:r>
              <a:rPr lang="zh-CN" altLang="en-US" sz="1600" b="1" dirty="0">
                <a:solidFill>
                  <a:srgbClr val="0033CC"/>
                </a:solidFill>
                <a:latin typeface="Arial" panose="020B0604020202020204" pitchFamily="34" charset="0"/>
                <a:ea typeface="微软雅黑" panose="020B0503020204020204" pitchFamily="34" charset="-122"/>
              </a:rPr>
              <a:t>网格蛋白、多角形网格包被结构及其的发动蛋白介导的网格蛋白</a:t>
            </a:r>
            <a:r>
              <a:rPr lang="en-US" altLang="zh-CN" sz="1600" b="1" dirty="0">
                <a:solidFill>
                  <a:srgbClr val="0033CC"/>
                </a:solidFill>
                <a:latin typeface="Arial" panose="020B0604020202020204" pitchFamily="34" charset="0"/>
                <a:ea typeface="微软雅黑" panose="020B0503020204020204" pitchFamily="34" charset="-122"/>
              </a:rPr>
              <a:t>/AP </a:t>
            </a:r>
            <a:r>
              <a:rPr lang="zh-CN" altLang="en-US" sz="1600" b="1" dirty="0">
                <a:solidFill>
                  <a:srgbClr val="0033CC"/>
                </a:solidFill>
                <a:latin typeface="Arial" panose="020B0604020202020204" pitchFamily="34" charset="0"/>
                <a:ea typeface="微软雅黑" panose="020B0503020204020204" pitchFamily="34" charset="-122"/>
              </a:rPr>
              <a:t>包被小泡的形成示意图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三腿网格蛋白分子，</a:t>
            </a:r>
            <a:r>
              <a:rPr lang="en-US" altLang="zh-CN" sz="1400" dirty="0">
                <a:latin typeface="Arial" panose="020B0604020202020204" pitchFamily="34" charset="0"/>
                <a:ea typeface="微软雅黑" panose="020B0503020204020204" pitchFamily="34" charset="-122"/>
              </a:rPr>
              <a:t>3 </a:t>
            </a:r>
            <a:r>
              <a:rPr lang="zh-CN" altLang="en-US" sz="1400" dirty="0">
                <a:latin typeface="Arial" panose="020B0604020202020204" pitchFamily="34" charset="0"/>
                <a:ea typeface="微软雅黑" panose="020B0503020204020204" pitchFamily="34" charset="-122"/>
              </a:rPr>
              <a:t>条重链，</a:t>
            </a:r>
            <a:r>
              <a:rPr lang="en-US" altLang="zh-CN" sz="1400" dirty="0">
                <a:latin typeface="Arial" panose="020B0604020202020204" pitchFamily="34" charset="0"/>
                <a:ea typeface="微软雅黑" panose="020B0503020204020204" pitchFamily="34" charset="-122"/>
              </a:rPr>
              <a:t>3 </a:t>
            </a:r>
            <a:r>
              <a:rPr lang="zh-CN" altLang="en-US" sz="1400" dirty="0">
                <a:latin typeface="Arial" panose="020B0604020202020204" pitchFamily="34" charset="0"/>
                <a:ea typeface="微软雅黑" panose="020B0503020204020204" pitchFamily="34" charset="-122"/>
              </a:rPr>
              <a:t>条轻链；</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在体外缺乏膜泡的情况下自组装的网格蛋白网格包被（基于</a:t>
            </a:r>
            <a:r>
              <a:rPr lang="en-US" altLang="zh-CN" sz="1400" dirty="0">
                <a:latin typeface="Arial" panose="020B0604020202020204" pitchFamily="34" charset="0"/>
                <a:ea typeface="微软雅黑" panose="020B0503020204020204" pitchFamily="34" charset="-122"/>
              </a:rPr>
              <a:t>PDB </a:t>
            </a:r>
            <a:r>
              <a:rPr lang="zh-CN" altLang="en-US" sz="1400" dirty="0">
                <a:latin typeface="Arial" panose="020B0604020202020204" pitchFamily="34" charset="0"/>
                <a:ea typeface="微软雅黑" panose="020B0503020204020204" pitchFamily="34" charset="-122"/>
              </a:rPr>
              <a:t>数据库</a:t>
            </a:r>
            <a:r>
              <a:rPr lang="en-US" altLang="zh-CN" sz="1400" dirty="0">
                <a:latin typeface="Arial" panose="020B0604020202020204" pitchFamily="34" charset="0"/>
                <a:ea typeface="微软雅黑" panose="020B0503020204020204" pitchFamily="34" charset="-122"/>
              </a:rPr>
              <a:t>1XI4 </a:t>
            </a:r>
            <a:r>
              <a:rPr lang="zh-CN" altLang="en-US" sz="1400" dirty="0">
                <a:latin typeface="Arial" panose="020B0604020202020204" pitchFamily="34" charset="0"/>
                <a:ea typeface="微软雅黑" panose="020B0503020204020204" pitchFamily="34" charset="-122"/>
              </a:rPr>
              <a:t>结构绘制）。</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发动蛋白介导的网格蛋白</a:t>
            </a:r>
            <a:r>
              <a:rPr lang="en-US" altLang="zh-CN" sz="1400" dirty="0">
                <a:latin typeface="Arial" panose="020B0604020202020204" pitchFamily="34" charset="0"/>
                <a:ea typeface="微软雅黑" panose="020B0503020204020204" pitchFamily="34" charset="-122"/>
              </a:rPr>
              <a:t>/AP </a:t>
            </a:r>
            <a:r>
              <a:rPr lang="zh-CN" altLang="en-US" sz="1400" dirty="0">
                <a:latin typeface="Arial" panose="020B0604020202020204" pitchFamily="34" charset="0"/>
                <a:ea typeface="微软雅黑" panose="020B0503020204020204" pitchFamily="34" charset="-122"/>
              </a:rPr>
              <a:t>包被小泡的形成示意图</a:t>
            </a:r>
          </a:p>
        </p:txBody>
      </p:sp>
      <p:sp>
        <p:nvSpPr>
          <p:cNvPr id="3" name="标题 2">
            <a:extLst>
              <a:ext uri="{FF2B5EF4-FFF2-40B4-BE49-F238E27FC236}">
                <a16:creationId xmlns:a16="http://schemas.microsoft.com/office/drawing/2014/main" xmlns="" id="{6A9B52B4-4F76-4DD7-A8B4-355C4491618B}"/>
              </a:ext>
            </a:extLst>
          </p:cNvPr>
          <p:cNvSpPr>
            <a:spLocks noGrp="1"/>
          </p:cNvSpPr>
          <p:nvPr>
            <p:ph type="title"/>
          </p:nvPr>
        </p:nvSpPr>
        <p:spPr/>
        <p:txBody>
          <a:bodyPr/>
          <a:lstStyle/>
          <a:p>
            <a:r>
              <a:rPr lang="zh-CN" altLang="en-US" dirty="0"/>
              <a:t>网格蛋白及其包被膜泡的形成</a:t>
            </a: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图片 2">
            <a:extLst>
              <a:ext uri="{FF2B5EF4-FFF2-40B4-BE49-F238E27FC236}">
                <a16:creationId xmlns:a16="http://schemas.microsoft.com/office/drawing/2014/main" xmlns="" id="{E9F4E6EE-6E75-49CB-9D84-A5C6D2F03E8A}"/>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7816" y="1409719"/>
            <a:ext cx="10996368"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xmlns="" id="{F8673B91-4140-4B74-AD8E-76F8ACF05377}"/>
              </a:ext>
            </a:extLst>
          </p:cNvPr>
          <p:cNvSpPr>
            <a:spLocks noGrp="1"/>
          </p:cNvSpPr>
          <p:nvPr>
            <p:ph type="title"/>
          </p:nvPr>
        </p:nvSpPr>
        <p:spPr/>
        <p:txBody>
          <a:bodyPr/>
          <a:lstStyle/>
          <a:p>
            <a:r>
              <a:rPr lang="zh-CN" altLang="en-US" dirty="0"/>
              <a:t>胞吞过程中网格蛋白</a:t>
            </a:r>
            <a:r>
              <a:rPr lang="en-US" altLang="zh-CN" dirty="0"/>
              <a:t>/</a:t>
            </a:r>
            <a:r>
              <a:rPr lang="zh-CN" altLang="en-US" dirty="0"/>
              <a:t>接头蛋白包被膜泡的装配</a:t>
            </a:r>
          </a:p>
        </p:txBody>
      </p:sp>
    </p:spTree>
    <p:extLst>
      <p:ext uri="{BB962C8B-B14F-4D97-AF65-F5344CB8AC3E}">
        <p14:creationId xmlns:p14="http://schemas.microsoft.com/office/powerpoint/2010/main" val="3202390855"/>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图片 2">
            <a:extLst>
              <a:ext uri="{FF2B5EF4-FFF2-40B4-BE49-F238E27FC236}">
                <a16:creationId xmlns:a16="http://schemas.microsoft.com/office/drawing/2014/main" xmlns="" id="{7A79FFE9-0232-4B57-A944-A75E10F0AF50}"/>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78956" y="1269000"/>
            <a:ext cx="6801638"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矩形 1">
            <a:extLst>
              <a:ext uri="{FF2B5EF4-FFF2-40B4-BE49-F238E27FC236}">
                <a16:creationId xmlns:a16="http://schemas.microsoft.com/office/drawing/2014/main" xmlns="" id="{5AE4C4FD-6863-41F4-B399-26558A513898}"/>
              </a:ext>
            </a:extLst>
          </p:cNvPr>
          <p:cNvSpPr>
            <a:spLocks noChangeArrowheads="1"/>
          </p:cNvSpPr>
          <p:nvPr/>
        </p:nvSpPr>
        <p:spPr bwMode="auto">
          <a:xfrm>
            <a:off x="564583" y="5813393"/>
            <a:ext cx="11062834" cy="1044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ts val="597"/>
              </a:spcBef>
              <a:spcAft>
                <a:spcPts val="597"/>
              </a:spcAft>
              <a:buNone/>
            </a:pPr>
            <a:r>
              <a:rPr lang="zh-CN" altLang="en-US" sz="2000" b="1" dirty="0" smtClean="0">
                <a:solidFill>
                  <a:srgbClr val="0000FF"/>
                </a:solidFill>
                <a:ea typeface="微软雅黑" panose="020B0503020204020204" pitchFamily="34" charset="-122"/>
              </a:rPr>
              <a:t>发动</a:t>
            </a:r>
            <a:r>
              <a:rPr lang="zh-CN" altLang="en-US" sz="2000" b="1" dirty="0">
                <a:solidFill>
                  <a:srgbClr val="0000FF"/>
                </a:solidFill>
                <a:ea typeface="微软雅黑" panose="020B0503020204020204" pitchFamily="34" charset="-122"/>
              </a:rPr>
              <a:t>蛋白</a:t>
            </a:r>
            <a:r>
              <a:rPr lang="zh-CN" altLang="en-US" sz="2000" dirty="0">
                <a:ea typeface="微软雅黑" panose="020B0503020204020204" pitchFamily="34" charset="-122"/>
              </a:rPr>
              <a:t>（</a:t>
            </a:r>
            <a:r>
              <a:rPr lang="en-US" altLang="zh-CN" sz="2000" dirty="0">
                <a:ea typeface="微软雅黑" panose="020B0503020204020204" pitchFamily="34" charset="-122"/>
              </a:rPr>
              <a:t>dynamin</a:t>
            </a:r>
            <a:r>
              <a:rPr lang="zh-CN" altLang="en-US" sz="2000" dirty="0">
                <a:ea typeface="微软雅黑" panose="020B0503020204020204" pitchFamily="34" charset="-122"/>
              </a:rPr>
              <a:t>）具有</a:t>
            </a:r>
            <a:r>
              <a:rPr lang="en-US" altLang="zh-CN" sz="2000" dirty="0">
                <a:ea typeface="微软雅黑" panose="020B0503020204020204" pitchFamily="34" charset="-122"/>
              </a:rPr>
              <a:t>GTPase </a:t>
            </a:r>
            <a:r>
              <a:rPr lang="zh-CN" altLang="en-US" sz="2000" dirty="0">
                <a:ea typeface="微软雅黑" panose="020B0503020204020204" pitchFamily="34" charset="-122"/>
              </a:rPr>
              <a:t>活性，导致网格蛋白</a:t>
            </a:r>
            <a:r>
              <a:rPr lang="en-US" altLang="zh-CN" sz="2000" dirty="0">
                <a:ea typeface="微软雅黑" panose="020B0503020204020204" pitchFamily="34" charset="-122"/>
              </a:rPr>
              <a:t>/ </a:t>
            </a:r>
            <a:r>
              <a:rPr lang="zh-CN" altLang="en-US" sz="2000" dirty="0">
                <a:ea typeface="微软雅黑" panose="020B0503020204020204" pitchFamily="34" charset="-122"/>
              </a:rPr>
              <a:t>接头蛋白包被膜泡从供体膜断裂并释放</a:t>
            </a:r>
          </a:p>
        </p:txBody>
      </p:sp>
      <p:sp>
        <p:nvSpPr>
          <p:cNvPr id="3" name="标题 2">
            <a:extLst>
              <a:ext uri="{FF2B5EF4-FFF2-40B4-BE49-F238E27FC236}">
                <a16:creationId xmlns:a16="http://schemas.microsoft.com/office/drawing/2014/main" xmlns="" id="{1BD9D7EC-3B3E-440F-8D99-12F379AC838C}"/>
              </a:ext>
            </a:extLst>
          </p:cNvPr>
          <p:cNvSpPr>
            <a:spLocks noGrp="1"/>
          </p:cNvSpPr>
          <p:nvPr>
            <p:ph type="title"/>
          </p:nvPr>
        </p:nvSpPr>
        <p:spPr/>
        <p:txBody>
          <a:bodyPr/>
          <a:lstStyle/>
          <a:p>
            <a:r>
              <a:rPr lang="zh-CN" altLang="en-US" dirty="0"/>
              <a:t>发动蛋白在网格蛋白包被膜泡形成中的作用</a:t>
            </a:r>
          </a:p>
        </p:txBody>
      </p:sp>
    </p:spTree>
    <p:extLst>
      <p:ext uri="{BB962C8B-B14F-4D97-AF65-F5344CB8AC3E}">
        <p14:creationId xmlns:p14="http://schemas.microsoft.com/office/powerpoint/2010/main" val="3583434014"/>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BF392E00-E16C-42F4-93AD-0CA8864FB4DE}"/>
              </a:ext>
            </a:extLst>
          </p:cNvPr>
          <p:cNvSpPr>
            <a:spLocks noGrp="1"/>
          </p:cNvSpPr>
          <p:nvPr>
            <p:ph type="title"/>
          </p:nvPr>
        </p:nvSpPr>
        <p:spPr/>
        <p:txBody>
          <a:bodyPr/>
          <a:lstStyle/>
          <a:p>
            <a:r>
              <a:rPr lang="zh-CN" altLang="en-US" dirty="0"/>
              <a:t>五、转运泡与靶膜的锚定与融合</a:t>
            </a:r>
          </a:p>
        </p:txBody>
      </p:sp>
      <p:sp>
        <p:nvSpPr>
          <p:cNvPr id="63491" name="内容占位符 2">
            <a:extLst>
              <a:ext uri="{FF2B5EF4-FFF2-40B4-BE49-F238E27FC236}">
                <a16:creationId xmlns:a16="http://schemas.microsoft.com/office/drawing/2014/main" xmlns="" id="{D8805891-A8B7-4C99-B8DF-72E028B8DF6D}"/>
              </a:ext>
            </a:extLst>
          </p:cNvPr>
          <p:cNvSpPr>
            <a:spLocks noGrp="1"/>
          </p:cNvSpPr>
          <p:nvPr>
            <p:ph idx="4294967295"/>
          </p:nvPr>
        </p:nvSpPr>
        <p:spPr>
          <a:xfrm>
            <a:off x="2220345" y="5264591"/>
            <a:ext cx="8270875" cy="1511300"/>
          </a:xfrm>
        </p:spPr>
        <p:txBody>
          <a:bodyPr>
            <a:normAutofit/>
          </a:bodyPr>
          <a:lstStyle/>
          <a:p>
            <a:pPr marL="0" indent="0">
              <a:spcAft>
                <a:spcPts val="600"/>
              </a:spcAft>
              <a:buNone/>
            </a:pPr>
            <a:r>
              <a:rPr lang="zh-CN" altLang="en-US" sz="2000" dirty="0"/>
              <a:t>① 供体膜的出芽、装配和断裂，形成不同的包被转运膜泡</a:t>
            </a:r>
            <a:endParaRPr lang="en-US" altLang="zh-CN" sz="2000" dirty="0"/>
          </a:p>
          <a:p>
            <a:pPr marL="0" indent="0">
              <a:spcAft>
                <a:spcPts val="600"/>
              </a:spcAft>
              <a:buNone/>
            </a:pPr>
            <a:r>
              <a:rPr lang="zh-CN" altLang="en-US" sz="2000" dirty="0"/>
              <a:t>② 在细胞内由马达蛋白驱动、以微管为轨道的膜泡运输</a:t>
            </a:r>
            <a:endParaRPr lang="en-US" altLang="zh-CN" sz="2000" dirty="0"/>
          </a:p>
          <a:p>
            <a:pPr marL="0" indent="0">
              <a:spcAft>
                <a:spcPts val="600"/>
              </a:spcAft>
              <a:buNone/>
            </a:pPr>
            <a:r>
              <a:rPr lang="zh-CN" altLang="en-US" sz="2000" dirty="0"/>
              <a:t>③ 转运膜泡与特定靶膜的锚定和融合</a:t>
            </a:r>
          </a:p>
        </p:txBody>
      </p:sp>
      <p:sp>
        <p:nvSpPr>
          <p:cNvPr id="63493" name="TextBox 1">
            <a:extLst>
              <a:ext uri="{FF2B5EF4-FFF2-40B4-BE49-F238E27FC236}">
                <a16:creationId xmlns:a16="http://schemas.microsoft.com/office/drawing/2014/main" xmlns="" id="{CCA0DA38-444B-4471-8A27-EFDEBF54D1CD}"/>
              </a:ext>
            </a:extLst>
          </p:cNvPr>
          <p:cNvSpPr txBox="1">
            <a:spLocks noChangeArrowheads="1"/>
          </p:cNvSpPr>
          <p:nvPr/>
        </p:nvSpPr>
        <p:spPr bwMode="auto">
          <a:xfrm>
            <a:off x="1125116" y="5264591"/>
            <a:ext cx="615553" cy="129540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800" b="1" dirty="0">
                <a:solidFill>
                  <a:schemeClr val="bg1"/>
                </a:solidFill>
                <a:latin typeface="微软雅黑" panose="020B0503020204020204" pitchFamily="34" charset="-122"/>
                <a:ea typeface="微软雅黑" panose="020B0503020204020204" pitchFamily="34" charset="-122"/>
              </a:rPr>
              <a:t>过 程</a:t>
            </a:r>
          </a:p>
        </p:txBody>
      </p:sp>
      <p:pic>
        <p:nvPicPr>
          <p:cNvPr id="8" name="图片 1">
            <a:extLst>
              <a:ext uri="{FF2B5EF4-FFF2-40B4-BE49-F238E27FC236}">
                <a16:creationId xmlns:a16="http://schemas.microsoft.com/office/drawing/2014/main" xmlns="" id="{E79A0588-1886-4683-9A31-63958D2245CB}"/>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125116" y="1348260"/>
            <a:ext cx="9941769"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图片 3">
            <a:extLst>
              <a:ext uri="{FF2B5EF4-FFF2-40B4-BE49-F238E27FC236}">
                <a16:creationId xmlns:a16="http://schemas.microsoft.com/office/drawing/2014/main" xmlns="" id="{214B2658-E4E1-464E-8466-3DD33EE1759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51805" y="1434804"/>
            <a:ext cx="8128782"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矩形 4">
            <a:extLst>
              <a:ext uri="{FF2B5EF4-FFF2-40B4-BE49-F238E27FC236}">
                <a16:creationId xmlns:a16="http://schemas.microsoft.com/office/drawing/2014/main" xmlns="" id="{A1B5D22A-37E0-453C-B326-ADDE344A9DBF}"/>
              </a:ext>
            </a:extLst>
          </p:cNvPr>
          <p:cNvSpPr>
            <a:spLocks noChangeArrowheads="1"/>
          </p:cNvSpPr>
          <p:nvPr/>
        </p:nvSpPr>
        <p:spPr bwMode="auto">
          <a:xfrm>
            <a:off x="6403198" y="919892"/>
            <a:ext cx="5788803" cy="1392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ts val="2788"/>
              </a:lnSpc>
              <a:spcBef>
                <a:spcPct val="0"/>
              </a:spcBef>
              <a:buNone/>
            </a:pPr>
            <a:r>
              <a:rPr lang="zh-CN" altLang="en-US" sz="1800" dirty="0">
                <a:solidFill>
                  <a:srgbClr val="0000FF"/>
                </a:solidFill>
                <a:ea typeface="微软雅黑" panose="020B0503020204020204" pitchFamily="34" charset="-122"/>
              </a:rPr>
              <a:t>可溶性</a:t>
            </a:r>
            <a:r>
              <a:rPr lang="en-US" altLang="zh-CN" sz="1800" dirty="0">
                <a:solidFill>
                  <a:srgbClr val="0000FF"/>
                </a:solidFill>
                <a:ea typeface="微软雅黑" panose="020B0503020204020204" pitchFamily="34" charset="-122"/>
              </a:rPr>
              <a:t>N-</a:t>
            </a:r>
            <a:r>
              <a:rPr lang="zh-CN" altLang="en-US" sz="1800" dirty="0">
                <a:solidFill>
                  <a:srgbClr val="0000FF"/>
                </a:solidFill>
                <a:ea typeface="微软雅黑" panose="020B0503020204020204" pitchFamily="34" charset="-122"/>
              </a:rPr>
              <a:t>乙基马来酰亚胺敏感因子结合蛋白受体</a:t>
            </a:r>
            <a:r>
              <a:rPr lang="en-US" altLang="zh-CN" sz="2000" b="1" dirty="0">
                <a:solidFill>
                  <a:srgbClr val="FF0000"/>
                </a:solidFill>
                <a:ea typeface="微软雅黑" panose="020B0503020204020204" pitchFamily="34" charset="-122"/>
              </a:rPr>
              <a:t>SNARE</a:t>
            </a:r>
            <a:r>
              <a:rPr lang="en-US" altLang="zh-CN" sz="1800" dirty="0">
                <a:solidFill>
                  <a:srgbClr val="0000FF"/>
                </a:solidFill>
                <a:ea typeface="微软雅黑" panose="020B0503020204020204" pitchFamily="34" charset="-122"/>
              </a:rPr>
              <a:t> (soluble N ethyl maleimide-sensitive factor attachment protein receptor</a:t>
            </a:r>
            <a:r>
              <a:rPr lang="zh-CN" altLang="en-US" sz="1800" dirty="0">
                <a:solidFill>
                  <a:srgbClr val="0000FF"/>
                </a:solidFill>
                <a:ea typeface="微软雅黑" panose="020B0503020204020204" pitchFamily="34" charset="-122"/>
              </a:rPr>
              <a:t>）</a:t>
            </a:r>
          </a:p>
        </p:txBody>
      </p:sp>
      <p:sp>
        <p:nvSpPr>
          <p:cNvPr id="40965" name="矩形 1">
            <a:extLst>
              <a:ext uri="{FF2B5EF4-FFF2-40B4-BE49-F238E27FC236}">
                <a16:creationId xmlns:a16="http://schemas.microsoft.com/office/drawing/2014/main" xmlns="" id="{FF8CF837-C56E-4000-830D-C8127FCDA480}"/>
              </a:ext>
            </a:extLst>
          </p:cNvPr>
          <p:cNvSpPr>
            <a:spLocks noChangeArrowheads="1"/>
          </p:cNvSpPr>
          <p:nvPr/>
        </p:nvSpPr>
        <p:spPr bwMode="auto">
          <a:xfrm>
            <a:off x="6804606" y="2203131"/>
            <a:ext cx="42463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2000" b="1">
                <a:solidFill>
                  <a:srgbClr val="FF0000"/>
                </a:solidFill>
              </a:rPr>
              <a:t>Rab</a:t>
            </a:r>
            <a:r>
              <a:rPr lang="zh-CN" altLang="en-US" sz="2000" b="1">
                <a:solidFill>
                  <a:srgbClr val="FF0000"/>
                </a:solidFill>
              </a:rPr>
              <a:t> </a:t>
            </a:r>
            <a:r>
              <a:rPr lang="en-US" altLang="zh-CN" sz="2000" b="1">
                <a:solidFill>
                  <a:srgbClr val="0000FF"/>
                </a:solidFill>
              </a:rPr>
              <a:t>(ras-related in brain)</a:t>
            </a:r>
            <a:endParaRPr lang="zh-CN" altLang="en-US" sz="2000" b="1">
              <a:solidFill>
                <a:srgbClr val="0000FF"/>
              </a:solidFill>
            </a:endParaRPr>
          </a:p>
        </p:txBody>
      </p:sp>
      <p:sp>
        <p:nvSpPr>
          <p:cNvPr id="40966" name="矩形 2">
            <a:extLst>
              <a:ext uri="{FF2B5EF4-FFF2-40B4-BE49-F238E27FC236}">
                <a16:creationId xmlns:a16="http://schemas.microsoft.com/office/drawing/2014/main" xmlns="" id="{57C55B09-42F8-4415-B403-6034C3381333}"/>
              </a:ext>
            </a:extLst>
          </p:cNvPr>
          <p:cNvSpPr>
            <a:spLocks noChangeArrowheads="1"/>
          </p:cNvSpPr>
          <p:nvPr/>
        </p:nvSpPr>
        <p:spPr bwMode="auto">
          <a:xfrm>
            <a:off x="9122972" y="2604540"/>
            <a:ext cx="30690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1800" b="1" dirty="0">
                <a:solidFill>
                  <a:srgbClr val="FF0000"/>
                </a:solidFill>
              </a:rPr>
              <a:t>Ras</a:t>
            </a:r>
            <a:r>
              <a:rPr lang="zh-CN" altLang="en-US" sz="1800" b="1" dirty="0">
                <a:solidFill>
                  <a:srgbClr val="FF0000"/>
                </a:solidFill>
              </a:rPr>
              <a:t> </a:t>
            </a:r>
            <a:r>
              <a:rPr lang="en-US" altLang="zh-CN" sz="1800" b="1" dirty="0">
                <a:solidFill>
                  <a:srgbClr val="FF0000"/>
                </a:solidFill>
              </a:rPr>
              <a:t>(rat sarcoma, Ras)</a:t>
            </a:r>
            <a:endParaRPr lang="zh-CN" altLang="en-US" sz="1800" b="1" dirty="0">
              <a:solidFill>
                <a:srgbClr val="FF0000"/>
              </a:solidFill>
            </a:endParaRPr>
          </a:p>
        </p:txBody>
      </p:sp>
      <p:sp>
        <p:nvSpPr>
          <p:cNvPr id="40967" name="矩形 3">
            <a:extLst>
              <a:ext uri="{FF2B5EF4-FFF2-40B4-BE49-F238E27FC236}">
                <a16:creationId xmlns:a16="http://schemas.microsoft.com/office/drawing/2014/main" xmlns="" id="{505E83F7-23A0-4840-AEAD-A977D42B48D7}"/>
              </a:ext>
            </a:extLst>
          </p:cNvPr>
          <p:cNvSpPr>
            <a:spLocks noChangeArrowheads="1"/>
          </p:cNvSpPr>
          <p:nvPr/>
        </p:nvSpPr>
        <p:spPr bwMode="auto">
          <a:xfrm>
            <a:off x="7089067" y="3002786"/>
            <a:ext cx="425112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2000" b="1">
                <a:solidFill>
                  <a:srgbClr val="FF0000"/>
                </a:solidFill>
              </a:rPr>
              <a:t>v-SNARE </a:t>
            </a:r>
            <a:r>
              <a:rPr lang="en-US" altLang="zh-CN" sz="2000" b="1">
                <a:solidFill>
                  <a:srgbClr val="0000FF"/>
                </a:solidFill>
              </a:rPr>
              <a:t>(vesicle SNARE)</a:t>
            </a:r>
            <a:endParaRPr lang="zh-CN" altLang="en-US" sz="2000" b="1">
              <a:solidFill>
                <a:srgbClr val="0000FF"/>
              </a:solidFill>
            </a:endParaRPr>
          </a:p>
        </p:txBody>
      </p:sp>
      <p:sp>
        <p:nvSpPr>
          <p:cNvPr id="40968" name="矩形 4">
            <a:extLst>
              <a:ext uri="{FF2B5EF4-FFF2-40B4-BE49-F238E27FC236}">
                <a16:creationId xmlns:a16="http://schemas.microsoft.com/office/drawing/2014/main" xmlns="" id="{B776528E-F0AC-4110-841F-B525CDA05162}"/>
              </a:ext>
            </a:extLst>
          </p:cNvPr>
          <p:cNvSpPr>
            <a:spLocks noChangeArrowheads="1"/>
          </p:cNvSpPr>
          <p:nvPr/>
        </p:nvSpPr>
        <p:spPr bwMode="auto">
          <a:xfrm>
            <a:off x="8277486" y="3453183"/>
            <a:ext cx="41025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2000" b="1">
                <a:solidFill>
                  <a:srgbClr val="FF0000"/>
                </a:solidFill>
              </a:rPr>
              <a:t>t-SNARE </a:t>
            </a:r>
            <a:r>
              <a:rPr lang="en-US" altLang="zh-CN" sz="2000" b="1">
                <a:solidFill>
                  <a:srgbClr val="0000FF"/>
                </a:solidFill>
              </a:rPr>
              <a:t>(target SNARE)</a:t>
            </a:r>
            <a:endParaRPr lang="zh-CN" altLang="en-US" sz="2000" b="1">
              <a:solidFill>
                <a:srgbClr val="0000FF"/>
              </a:solidFill>
            </a:endParaRPr>
          </a:p>
        </p:txBody>
      </p:sp>
      <p:sp>
        <p:nvSpPr>
          <p:cNvPr id="3" name="标题 2">
            <a:extLst>
              <a:ext uri="{FF2B5EF4-FFF2-40B4-BE49-F238E27FC236}">
                <a16:creationId xmlns:a16="http://schemas.microsoft.com/office/drawing/2014/main" xmlns="" id="{F8A5E2BA-3ACB-49B9-B6C6-D6167793FE6F}"/>
              </a:ext>
            </a:extLst>
          </p:cNvPr>
          <p:cNvSpPr>
            <a:spLocks noGrp="1"/>
          </p:cNvSpPr>
          <p:nvPr>
            <p:ph type="title"/>
          </p:nvPr>
        </p:nvSpPr>
        <p:spPr/>
        <p:txBody>
          <a:bodyPr/>
          <a:lstStyle/>
          <a:p>
            <a:r>
              <a:rPr lang="en-US" altLang="zh-CN" dirty="0"/>
              <a:t>1. </a:t>
            </a:r>
            <a:r>
              <a:rPr lang="en-US" altLang="zh-CN" dirty="0" err="1"/>
              <a:t>Rab</a:t>
            </a:r>
            <a:r>
              <a:rPr lang="zh-CN" altLang="en-US" dirty="0"/>
              <a:t>蛋白参与转运膜泡与靶膜的识别与锚定</a:t>
            </a:r>
          </a:p>
        </p:txBody>
      </p:sp>
    </p:spTree>
    <p:extLst>
      <p:ext uri="{BB962C8B-B14F-4D97-AF65-F5344CB8AC3E}">
        <p14:creationId xmlns:p14="http://schemas.microsoft.com/office/powerpoint/2010/main" val="1773720876"/>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figure 13-14">
            <a:extLst>
              <a:ext uri="{FF2B5EF4-FFF2-40B4-BE49-F238E27FC236}">
                <a16:creationId xmlns:a16="http://schemas.microsoft.com/office/drawing/2014/main" xmlns="" id="{CEAD2751-03E8-42CD-93FB-5D498E6CE36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49221" y="1434804"/>
            <a:ext cx="8093558" cy="52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9" name="矩形 4">
            <a:extLst>
              <a:ext uri="{FF2B5EF4-FFF2-40B4-BE49-F238E27FC236}">
                <a16:creationId xmlns:a16="http://schemas.microsoft.com/office/drawing/2014/main" xmlns="" id="{38E0320E-E97C-468B-99E8-018F39751DDA}"/>
              </a:ext>
            </a:extLst>
          </p:cNvPr>
          <p:cNvSpPr>
            <a:spLocks noChangeArrowheads="1"/>
          </p:cNvSpPr>
          <p:nvPr/>
        </p:nvSpPr>
        <p:spPr bwMode="auto">
          <a:xfrm>
            <a:off x="7315200" y="1239839"/>
            <a:ext cx="4572000"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50000"/>
              </a:lnSpc>
              <a:spcBef>
                <a:spcPct val="0"/>
              </a:spcBef>
              <a:buNone/>
            </a:pPr>
            <a:r>
              <a:rPr lang="zh-CN" altLang="en-US" sz="1800" dirty="0">
                <a:solidFill>
                  <a:srgbClr val="0000FF"/>
                </a:solidFill>
                <a:ea typeface="微软雅黑" panose="020B0503020204020204" pitchFamily="34" charset="-122"/>
              </a:rPr>
              <a:t>胞质中</a:t>
            </a:r>
            <a:r>
              <a:rPr lang="en-US" altLang="zh-CN" sz="1800" dirty="0" err="1">
                <a:solidFill>
                  <a:srgbClr val="0000FF"/>
                </a:solidFill>
                <a:ea typeface="微软雅黑" panose="020B0503020204020204" pitchFamily="34" charset="-122"/>
              </a:rPr>
              <a:t>Rab</a:t>
            </a:r>
            <a:r>
              <a:rPr lang="en-US" altLang="zh-CN" sz="1800" dirty="0">
                <a:solidFill>
                  <a:srgbClr val="0000FF"/>
                </a:solidFill>
                <a:ea typeface="微软雅黑" panose="020B0503020204020204" pitchFamily="34" charset="-122"/>
              </a:rPr>
              <a:t> </a:t>
            </a:r>
            <a:r>
              <a:rPr lang="zh-CN" altLang="en-US" sz="1800" dirty="0">
                <a:solidFill>
                  <a:srgbClr val="0000FF"/>
                </a:solidFill>
                <a:ea typeface="微软雅黑" panose="020B0503020204020204" pitchFamily="34" charset="-122"/>
              </a:rPr>
              <a:t>蛋白在特异性鸟苷酸交换因子（</a:t>
            </a:r>
            <a:r>
              <a:rPr lang="en-US" altLang="zh-CN" sz="1800" dirty="0">
                <a:solidFill>
                  <a:srgbClr val="0000FF"/>
                </a:solidFill>
                <a:ea typeface="微软雅黑" panose="020B0503020204020204" pitchFamily="34" charset="-122"/>
              </a:rPr>
              <a:t>GEF</a:t>
            </a:r>
            <a:r>
              <a:rPr lang="zh-CN" altLang="en-US" sz="1800" dirty="0">
                <a:solidFill>
                  <a:srgbClr val="0000FF"/>
                </a:solidFill>
                <a:ea typeface="微软雅黑" panose="020B0503020204020204" pitchFamily="34" charset="-122"/>
              </a:rPr>
              <a:t>）催化下，</a:t>
            </a:r>
            <a:r>
              <a:rPr lang="en-US" altLang="zh-CN" sz="1800" dirty="0" err="1">
                <a:solidFill>
                  <a:srgbClr val="0000FF"/>
                </a:solidFill>
                <a:ea typeface="微软雅黑" panose="020B0503020204020204" pitchFamily="34" charset="-122"/>
              </a:rPr>
              <a:t>Rab</a:t>
            </a:r>
            <a:r>
              <a:rPr lang="en-US" altLang="zh-CN" sz="1800" dirty="0">
                <a:solidFill>
                  <a:srgbClr val="0000FF"/>
                </a:solidFill>
                <a:ea typeface="微软雅黑" panose="020B0503020204020204" pitchFamily="34" charset="-122"/>
              </a:rPr>
              <a:t>-GDP </a:t>
            </a:r>
            <a:r>
              <a:rPr lang="zh-CN" altLang="en-US" sz="1800" dirty="0">
                <a:solidFill>
                  <a:srgbClr val="0000FF"/>
                </a:solidFill>
                <a:ea typeface="微软雅黑" panose="020B0503020204020204" pitchFamily="34" charset="-122"/>
              </a:rPr>
              <a:t>转换为</a:t>
            </a:r>
            <a:r>
              <a:rPr lang="en-US" altLang="zh-CN" sz="1800" dirty="0" err="1">
                <a:solidFill>
                  <a:srgbClr val="0000FF"/>
                </a:solidFill>
                <a:ea typeface="微软雅黑" panose="020B0503020204020204" pitchFamily="34" charset="-122"/>
              </a:rPr>
              <a:t>Rab</a:t>
            </a:r>
            <a:r>
              <a:rPr lang="en-US" altLang="zh-CN" sz="1800" dirty="0">
                <a:solidFill>
                  <a:srgbClr val="0000FF"/>
                </a:solidFill>
                <a:ea typeface="微软雅黑" panose="020B0503020204020204" pitchFamily="34" charset="-122"/>
              </a:rPr>
              <a:t>-GTP</a:t>
            </a:r>
            <a:r>
              <a:rPr lang="zh-CN" altLang="en-US" sz="1800" dirty="0">
                <a:solidFill>
                  <a:srgbClr val="0000FF"/>
                </a:solidFill>
                <a:ea typeface="微软雅黑" panose="020B0503020204020204" pitchFamily="34" charset="-122"/>
              </a:rPr>
              <a:t>，构象改变致使其通过类异戊二烯基团插入转运膜泡表面，与靶膜上</a:t>
            </a:r>
            <a:r>
              <a:rPr lang="en-US" altLang="zh-CN" sz="1800" dirty="0" err="1">
                <a:solidFill>
                  <a:srgbClr val="0000FF"/>
                </a:solidFill>
                <a:ea typeface="微软雅黑" panose="020B0503020204020204" pitchFamily="34" charset="-122"/>
              </a:rPr>
              <a:t>Rab</a:t>
            </a:r>
            <a:r>
              <a:rPr lang="en-US" altLang="zh-CN" sz="1800" dirty="0">
                <a:solidFill>
                  <a:srgbClr val="0000FF"/>
                </a:solidFill>
                <a:ea typeface="微软雅黑" panose="020B0503020204020204" pitchFamily="34" charset="-122"/>
              </a:rPr>
              <a:t> </a:t>
            </a:r>
            <a:r>
              <a:rPr lang="zh-CN" altLang="en-US" sz="1800" dirty="0">
                <a:solidFill>
                  <a:srgbClr val="0000FF"/>
                </a:solidFill>
                <a:ea typeface="微软雅黑" panose="020B0503020204020204" pitchFamily="34" charset="-122"/>
              </a:rPr>
              <a:t>效应器结合蛋白相互作用，从而使转运膜泡被锚定在靶膜上</a:t>
            </a:r>
          </a:p>
        </p:txBody>
      </p:sp>
      <p:sp>
        <p:nvSpPr>
          <p:cNvPr id="3" name="标题 2">
            <a:extLst>
              <a:ext uri="{FF2B5EF4-FFF2-40B4-BE49-F238E27FC236}">
                <a16:creationId xmlns:a16="http://schemas.microsoft.com/office/drawing/2014/main" xmlns="" id="{1B76F645-6B08-413A-A164-F01855DD97D0}"/>
              </a:ext>
            </a:extLst>
          </p:cNvPr>
          <p:cNvSpPr>
            <a:spLocks noGrp="1"/>
          </p:cNvSpPr>
          <p:nvPr>
            <p:ph type="title"/>
          </p:nvPr>
        </p:nvSpPr>
        <p:spPr/>
        <p:txBody>
          <a:bodyPr/>
          <a:lstStyle/>
          <a:p>
            <a:r>
              <a:rPr lang="en-US" altLang="zh-CN" dirty="0" err="1"/>
              <a:t>Rab</a:t>
            </a:r>
            <a:r>
              <a:rPr lang="en-US" altLang="zh-CN" dirty="0"/>
              <a:t> </a:t>
            </a:r>
            <a:r>
              <a:rPr lang="zh-CN" altLang="en-US" dirty="0"/>
              <a:t>蛋白参与膜泡的锚定</a:t>
            </a:r>
          </a:p>
        </p:txBody>
      </p: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xmlns="" id="{0AFA9E7C-762A-4369-A9E3-94373A5A0755}"/>
              </a:ext>
            </a:extLst>
          </p:cNvPr>
          <p:cNvSpPr>
            <a:spLocks noGrp="1"/>
          </p:cNvSpPr>
          <p:nvPr>
            <p:ph type="title"/>
          </p:nvPr>
        </p:nvSpPr>
        <p:spPr/>
        <p:txBody>
          <a:bodyPr/>
          <a:lstStyle/>
          <a:p>
            <a:r>
              <a:rPr lang="en-US" altLang="zh-CN" dirty="0" err="1"/>
              <a:t>Rab</a:t>
            </a:r>
            <a:r>
              <a:rPr lang="zh-CN" altLang="en-US" dirty="0"/>
              <a:t>蛋白在膜泡运输中的作用</a:t>
            </a:r>
          </a:p>
        </p:txBody>
      </p:sp>
      <p:pic>
        <p:nvPicPr>
          <p:cNvPr id="43011" name="Picture 2" descr="4-51  Rab蛋白在膜泡运输中的作用">
            <a:extLst>
              <a:ext uri="{FF2B5EF4-FFF2-40B4-BE49-F238E27FC236}">
                <a16:creationId xmlns:a16="http://schemas.microsoft.com/office/drawing/2014/main" xmlns="" id="{D915071F-AA3C-4954-929E-F1545A3EFA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33512" y="1254804"/>
            <a:ext cx="5924976"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75484"/>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9" name="图片 3">
            <a:extLst>
              <a:ext uri="{FF2B5EF4-FFF2-40B4-BE49-F238E27FC236}">
                <a16:creationId xmlns:a16="http://schemas.microsoft.com/office/drawing/2014/main" xmlns="" id="{1D930F8E-44AF-464B-B65C-B9263E6371C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76479" y="992110"/>
            <a:ext cx="3762802" cy="4703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图片 4">
            <a:extLst>
              <a:ext uri="{FF2B5EF4-FFF2-40B4-BE49-F238E27FC236}">
                <a16:creationId xmlns:a16="http://schemas.microsoft.com/office/drawing/2014/main" xmlns="" id="{B27CE4C2-67AE-4C8E-90BB-1F308053FEA4}"/>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320410" y="4190726"/>
            <a:ext cx="3547874" cy="2105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图片 5">
            <a:extLst>
              <a:ext uri="{FF2B5EF4-FFF2-40B4-BE49-F238E27FC236}">
                <a16:creationId xmlns:a16="http://schemas.microsoft.com/office/drawing/2014/main" xmlns="" id="{ECF77209-CD29-41A0-8E6B-81655E822A7E}"/>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12946" y="924155"/>
            <a:ext cx="3762802" cy="306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矩形 1">
            <a:extLst>
              <a:ext uri="{FF2B5EF4-FFF2-40B4-BE49-F238E27FC236}">
                <a16:creationId xmlns:a16="http://schemas.microsoft.com/office/drawing/2014/main" xmlns="" id="{BC1AEA31-EDD8-4845-9950-2E15696A860E}"/>
              </a:ext>
            </a:extLst>
          </p:cNvPr>
          <p:cNvSpPr>
            <a:spLocks noChangeArrowheads="1"/>
          </p:cNvSpPr>
          <p:nvPr/>
        </p:nvSpPr>
        <p:spPr bwMode="auto">
          <a:xfrm>
            <a:off x="263738" y="6116989"/>
            <a:ext cx="6988285" cy="6438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1792" b="1" dirty="0">
                <a:solidFill>
                  <a:srgbClr val="0000FF"/>
                </a:solidFill>
              </a:rPr>
              <a:t>NSF</a:t>
            </a:r>
            <a:r>
              <a:rPr lang="zh-CN" altLang="en-US" sz="1792" b="1" dirty="0">
                <a:solidFill>
                  <a:srgbClr val="0000FF"/>
                </a:solidFill>
              </a:rPr>
              <a:t>：</a:t>
            </a:r>
            <a:r>
              <a:rPr lang="en-US" altLang="zh-CN" sz="1792" b="1" dirty="0">
                <a:solidFill>
                  <a:srgbClr val="0000FF"/>
                </a:solidFill>
              </a:rPr>
              <a:t>N-</a:t>
            </a:r>
            <a:r>
              <a:rPr lang="zh-CN" altLang="en-US" sz="1792" b="1" dirty="0">
                <a:solidFill>
                  <a:srgbClr val="0000FF"/>
                </a:solidFill>
              </a:rPr>
              <a:t>乙基马来酰亚胺敏感因子，一种类似分子伴侣的</a:t>
            </a:r>
            <a:r>
              <a:rPr lang="en-US" altLang="zh-CN" sz="1792" b="1" dirty="0">
                <a:solidFill>
                  <a:srgbClr val="0000FF"/>
                </a:solidFill>
              </a:rPr>
              <a:t>ATP </a:t>
            </a:r>
            <a:r>
              <a:rPr lang="zh-CN" altLang="en-US" sz="1792" b="1" dirty="0">
                <a:solidFill>
                  <a:srgbClr val="0000FF"/>
                </a:solidFill>
              </a:rPr>
              <a:t>酶</a:t>
            </a:r>
            <a:endParaRPr lang="en-US" altLang="zh-CN" sz="1792" b="1" dirty="0">
              <a:solidFill>
                <a:srgbClr val="0000FF"/>
              </a:solidFill>
            </a:endParaRPr>
          </a:p>
          <a:p>
            <a:pPr>
              <a:spcBef>
                <a:spcPct val="0"/>
              </a:spcBef>
              <a:buFontTx/>
              <a:buNone/>
            </a:pPr>
            <a:r>
              <a:rPr lang="el-GR" altLang="zh-CN" sz="1792" b="1" dirty="0">
                <a:solidFill>
                  <a:srgbClr val="0000FF"/>
                </a:solidFill>
              </a:rPr>
              <a:t>α-</a:t>
            </a:r>
            <a:r>
              <a:rPr lang="en-US" altLang="zh-CN" sz="1792" b="1" dirty="0">
                <a:solidFill>
                  <a:srgbClr val="0000FF"/>
                </a:solidFill>
              </a:rPr>
              <a:t>SNAP</a:t>
            </a:r>
            <a:r>
              <a:rPr lang="zh-CN" altLang="en-US" sz="1792" b="1" dirty="0">
                <a:solidFill>
                  <a:srgbClr val="0000FF"/>
                </a:solidFill>
              </a:rPr>
              <a:t>：可溶性</a:t>
            </a:r>
            <a:r>
              <a:rPr lang="en-US" altLang="zh-CN" sz="1792" b="1" dirty="0">
                <a:solidFill>
                  <a:srgbClr val="0000FF"/>
                </a:solidFill>
              </a:rPr>
              <a:t>NSF </a:t>
            </a:r>
            <a:r>
              <a:rPr lang="zh-CN" altLang="en-US" sz="1792" b="1" dirty="0">
                <a:solidFill>
                  <a:srgbClr val="0000FF"/>
                </a:solidFill>
              </a:rPr>
              <a:t>结合蛋白</a:t>
            </a:r>
          </a:p>
        </p:txBody>
      </p:sp>
      <p:sp>
        <p:nvSpPr>
          <p:cNvPr id="3" name="标题 2">
            <a:extLst>
              <a:ext uri="{FF2B5EF4-FFF2-40B4-BE49-F238E27FC236}">
                <a16:creationId xmlns:a16="http://schemas.microsoft.com/office/drawing/2014/main" xmlns="" id="{162489CC-698A-4654-BAC3-CB7955989D21}"/>
              </a:ext>
            </a:extLst>
          </p:cNvPr>
          <p:cNvSpPr>
            <a:spLocks noGrp="1"/>
          </p:cNvSpPr>
          <p:nvPr>
            <p:ph type="title"/>
          </p:nvPr>
        </p:nvSpPr>
        <p:spPr/>
        <p:txBody>
          <a:bodyPr/>
          <a:lstStyle/>
          <a:p>
            <a:r>
              <a:rPr lang="en-US" altLang="zh-CN" dirty="0"/>
              <a:t>2. SNARE</a:t>
            </a:r>
            <a:r>
              <a:rPr lang="zh-CN" altLang="en-US" dirty="0"/>
              <a:t>配对是介导转运膜泡与靶膜融合的主要机制</a:t>
            </a:r>
          </a:p>
        </p:txBody>
      </p:sp>
    </p:spTree>
    <p:extLst>
      <p:ext uri="{BB962C8B-B14F-4D97-AF65-F5344CB8AC3E}">
        <p14:creationId xmlns:p14="http://schemas.microsoft.com/office/powerpoint/2010/main" val="3600795821"/>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imagepage14">
            <a:extLst>
              <a:ext uri="{FF2B5EF4-FFF2-40B4-BE49-F238E27FC236}">
                <a16:creationId xmlns:a16="http://schemas.microsoft.com/office/drawing/2014/main" xmlns="" id="{0A6FC545-FC89-443E-AB28-2FEE08241E0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17052" y="1495426"/>
            <a:ext cx="8757897"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xmlns="" id="{A298D236-19ED-4330-B623-21B32AE1716C}"/>
              </a:ext>
            </a:extLst>
          </p:cNvPr>
          <p:cNvSpPr/>
          <p:nvPr/>
        </p:nvSpPr>
        <p:spPr>
          <a:xfrm>
            <a:off x="1655592" y="6381751"/>
            <a:ext cx="8880816"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6-13 </a:t>
            </a:r>
            <a:r>
              <a:rPr lang="zh-CN" altLang="en-US" sz="1600" b="1" dirty="0">
                <a:solidFill>
                  <a:srgbClr val="0033CC"/>
                </a:solidFill>
                <a:latin typeface="Arial" panose="020B0604020202020204" pitchFamily="34" charset="0"/>
                <a:ea typeface="微软雅黑" panose="020B0503020204020204" pitchFamily="34" charset="-122"/>
              </a:rPr>
              <a:t>在供体膜和靶膜之间膜泡的锚定与融合模式图解</a:t>
            </a:r>
          </a:p>
        </p:txBody>
      </p:sp>
      <p:sp>
        <p:nvSpPr>
          <p:cNvPr id="3" name="标题 2">
            <a:extLst>
              <a:ext uri="{FF2B5EF4-FFF2-40B4-BE49-F238E27FC236}">
                <a16:creationId xmlns:a16="http://schemas.microsoft.com/office/drawing/2014/main" xmlns="" id="{0E0B57D9-0CFC-4EC1-BFB6-9D8252FAC313}"/>
              </a:ext>
            </a:extLst>
          </p:cNvPr>
          <p:cNvSpPr>
            <a:spLocks noGrp="1"/>
          </p:cNvSpPr>
          <p:nvPr>
            <p:ph type="title"/>
          </p:nvPr>
        </p:nvSpPr>
        <p:spPr/>
        <p:txBody>
          <a:bodyPr/>
          <a:lstStyle/>
          <a:p>
            <a:r>
              <a:rPr lang="zh-CN" altLang="en-US" dirty="0"/>
              <a:t>供体膜和靶膜之间膜泡的锚定与融合模式</a:t>
            </a:r>
          </a:p>
        </p:txBody>
      </p:sp>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xmlns=""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xmlns=""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本章内容提要</a:t>
            </a:r>
          </a:p>
        </p:txBody>
      </p:sp>
      <p:pic>
        <p:nvPicPr>
          <p:cNvPr id="4" name="图片 3">
            <a:extLst>
              <a:ext uri="{FF2B5EF4-FFF2-40B4-BE49-F238E27FC236}">
                <a16:creationId xmlns:a16="http://schemas.microsoft.com/office/drawing/2014/main" xmlns="" id="{E52BD9F3-B628-4448-9A6D-98EF1981462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6000" y="1625608"/>
            <a:ext cx="10800000" cy="4500377"/>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BC0CA3E1-D21B-47B6-B568-121266D27EB5}"/>
              </a:ext>
            </a:extLst>
          </p:cNvPr>
          <p:cNvSpPr>
            <a:spLocks noGrp="1"/>
          </p:cNvSpPr>
          <p:nvPr>
            <p:ph type="title"/>
          </p:nvPr>
        </p:nvSpPr>
        <p:spPr/>
        <p:txBody>
          <a:bodyPr/>
          <a:lstStyle/>
          <a:p>
            <a:r>
              <a:rPr lang="zh-CN" altLang="en-US" dirty="0"/>
              <a:t>一、信号假说与蛋白质分选信号</a:t>
            </a:r>
          </a:p>
        </p:txBody>
      </p:sp>
      <p:pic>
        <p:nvPicPr>
          <p:cNvPr id="5" name="图片 4">
            <a:extLst>
              <a:ext uri="{FF2B5EF4-FFF2-40B4-BE49-F238E27FC236}">
                <a16:creationId xmlns:a16="http://schemas.microsoft.com/office/drawing/2014/main" xmlns="" id="{5BD8D4FA-48A9-4D86-8A80-3A33A43FF82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1575" y="1403888"/>
            <a:ext cx="5684208" cy="2880000"/>
          </a:xfrm>
          <a:prstGeom prst="rect">
            <a:avLst/>
          </a:prstGeom>
        </p:spPr>
      </p:pic>
      <p:pic>
        <p:nvPicPr>
          <p:cNvPr id="7" name="图片 6">
            <a:extLst>
              <a:ext uri="{FF2B5EF4-FFF2-40B4-BE49-F238E27FC236}">
                <a16:creationId xmlns:a16="http://schemas.microsoft.com/office/drawing/2014/main" xmlns="" id="{34210CA4-CE72-4011-BBF3-6212ADA60AA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34707" y="1043888"/>
            <a:ext cx="4285718" cy="3600000"/>
          </a:xfrm>
          <a:prstGeom prst="rect">
            <a:avLst/>
          </a:prstGeom>
        </p:spPr>
      </p:pic>
      <p:sp>
        <p:nvSpPr>
          <p:cNvPr id="8" name="矩形 7">
            <a:extLst>
              <a:ext uri="{FF2B5EF4-FFF2-40B4-BE49-F238E27FC236}">
                <a16:creationId xmlns:a16="http://schemas.microsoft.com/office/drawing/2014/main" xmlns="" id="{FD21E0CA-662D-466C-A0C8-C46C86B79E36}"/>
              </a:ext>
            </a:extLst>
          </p:cNvPr>
          <p:cNvSpPr/>
          <p:nvPr/>
        </p:nvSpPr>
        <p:spPr>
          <a:xfrm>
            <a:off x="6583566" y="4900478"/>
            <a:ext cx="5588000" cy="1754326"/>
          </a:xfrm>
          <a:prstGeom prst="rect">
            <a:avLst/>
          </a:prstGeom>
        </p:spPr>
        <p:txBody>
          <a:bodyPr wrap="square">
            <a:spAutoFit/>
          </a:bodyPr>
          <a:lstStyle/>
          <a:p>
            <a:r>
              <a:rPr lang="en-US" altLang="zh-CN" sz="1200" b="1" dirty="0">
                <a:solidFill>
                  <a:srgbClr val="0033CC"/>
                </a:solidFill>
                <a:latin typeface="Arial" panose="020B0604020202020204" pitchFamily="34" charset="0"/>
                <a:cs typeface="Arial" panose="020B0604020202020204" pitchFamily="34" charset="0"/>
              </a:rPr>
              <a:t>Fig. 2. Examples of directed transport mediated by </a:t>
            </a:r>
            <a:r>
              <a:rPr lang="en-US" altLang="zh-CN" sz="1200" b="1" dirty="0" err="1">
                <a:solidFill>
                  <a:srgbClr val="0033CC"/>
                </a:solidFill>
                <a:latin typeface="Arial" panose="020B0604020202020204" pitchFamily="34" charset="0"/>
                <a:cs typeface="Arial" panose="020B0604020202020204" pitchFamily="34" charset="0"/>
              </a:rPr>
              <a:t>topogenic</a:t>
            </a:r>
            <a:r>
              <a:rPr lang="en-US" altLang="zh-CN" sz="1200" b="1" dirty="0">
                <a:solidFill>
                  <a:srgbClr val="0033CC"/>
                </a:solidFill>
                <a:latin typeface="Arial" panose="020B0604020202020204" pitchFamily="34" charset="0"/>
                <a:cs typeface="Arial" panose="020B0604020202020204" pitchFamily="34" charset="0"/>
              </a:rPr>
              <a:t> signals. </a:t>
            </a:r>
            <a:r>
              <a:rPr lang="en-US" altLang="zh-CN" sz="1200" dirty="0">
                <a:latin typeface="Arial" panose="020B0604020202020204" pitchFamily="34" charset="0"/>
                <a:cs typeface="Arial" panose="020B0604020202020204" pitchFamily="34" charset="0"/>
              </a:rPr>
              <a:t>The figure shows a schematic cell with some of its compartments, the organelles. (A chloroplast is an organelle that is present in plant cells but not in animal cells). The organelles have special functions and they are surrounded by membranes. Newly synthesized proteins are provided with special “address tags”, signal sequences or </a:t>
            </a:r>
            <a:r>
              <a:rPr lang="en-US" altLang="zh-CN" sz="1200" dirty="0" err="1">
                <a:latin typeface="Arial" panose="020B0604020202020204" pitchFamily="34" charset="0"/>
                <a:cs typeface="Arial" panose="020B0604020202020204" pitchFamily="34" charset="0"/>
              </a:rPr>
              <a:t>topogenic</a:t>
            </a:r>
            <a:r>
              <a:rPr lang="en-US" altLang="zh-CN" sz="1200" dirty="0">
                <a:latin typeface="Arial" panose="020B0604020202020204" pitchFamily="34" charset="0"/>
                <a:cs typeface="Arial" panose="020B0604020202020204" pitchFamily="34" charset="0"/>
              </a:rPr>
              <a:t> signals, which direct the proteins to a correct place within the cell and allow them to cross the membranes of the organelles. The signal itself consists of a chain of amino acids. It is an integral part of the protein, and it is often located at one end of the protein.</a:t>
            </a:r>
            <a:endParaRPr lang="zh-CN" altLang="en-US" sz="1200" dirty="0">
              <a:latin typeface="Arial" panose="020B0604020202020204" pitchFamily="34" charset="0"/>
              <a:cs typeface="Arial" panose="020B0604020202020204" pitchFamily="34" charset="0"/>
            </a:endParaRPr>
          </a:p>
        </p:txBody>
      </p:sp>
      <p:sp>
        <p:nvSpPr>
          <p:cNvPr id="9" name="矩形 8">
            <a:extLst>
              <a:ext uri="{FF2B5EF4-FFF2-40B4-BE49-F238E27FC236}">
                <a16:creationId xmlns:a16="http://schemas.microsoft.com/office/drawing/2014/main" xmlns="" id="{6BB2E2C0-5228-4655-AB68-0D043D6B752A}"/>
              </a:ext>
            </a:extLst>
          </p:cNvPr>
          <p:cNvSpPr/>
          <p:nvPr/>
        </p:nvSpPr>
        <p:spPr>
          <a:xfrm>
            <a:off x="508000" y="4900478"/>
            <a:ext cx="5588000" cy="1754326"/>
          </a:xfrm>
          <a:prstGeom prst="rect">
            <a:avLst/>
          </a:prstGeom>
        </p:spPr>
        <p:txBody>
          <a:bodyPr wrap="square">
            <a:spAutoFit/>
          </a:bodyPr>
          <a:lstStyle/>
          <a:p>
            <a:r>
              <a:rPr lang="en-US" altLang="zh-CN" sz="1200" b="1" dirty="0">
                <a:solidFill>
                  <a:srgbClr val="0033CC"/>
                </a:solidFill>
                <a:latin typeface="Arial" panose="020B0604020202020204" pitchFamily="34" charset="0"/>
                <a:cs typeface="Arial" panose="020B0604020202020204" pitchFamily="34" charset="0"/>
              </a:rPr>
              <a:t>Fig. 1. “The signal hypothesis”. </a:t>
            </a:r>
            <a:r>
              <a:rPr lang="en-US" altLang="zh-CN" sz="1200" dirty="0">
                <a:latin typeface="Arial" panose="020B0604020202020204" pitchFamily="34" charset="0"/>
                <a:cs typeface="Arial" panose="020B0604020202020204" pitchFamily="34" charset="0"/>
              </a:rPr>
              <a:t>Proteins which are to be exported out of the cell are synthesized by ribosomes, associated with the endoplasmic reticulum. The genetic information from DNA is transferred via messenger RNA (mRNA). This information determines how the amino acids build up the proteins. First, a signal peptide is formed as a part of the protein. With the help of binding proteins, the signal peptide directs the ribosome to a channel in the endoplasmic reticulum. The growing protein chain penetrates the channel, the signal peptide is cleaved, and the completed protein is released into the lumen of the endoplasmic reticulum. The protein is subsequently transported out of the cell.</a:t>
            </a:r>
            <a:endParaRPr lang="zh-CN" altLang="en-US" sz="1200" dirty="0">
              <a:latin typeface="Arial" panose="020B0604020202020204" pitchFamily="34" charset="0"/>
              <a:cs typeface="Arial" panose="020B0604020202020204" pitchFamily="34" charset="0"/>
            </a:endParaRPr>
          </a:p>
        </p:txBody>
      </p:sp>
      <p:sp>
        <p:nvSpPr>
          <p:cNvPr id="10" name="矩形 9">
            <a:extLst>
              <a:ext uri="{FF2B5EF4-FFF2-40B4-BE49-F238E27FC236}">
                <a16:creationId xmlns:a16="http://schemas.microsoft.com/office/drawing/2014/main" xmlns="" id="{AFD9EB8A-AE17-4E05-8260-5FB429DB5877}"/>
              </a:ext>
            </a:extLst>
          </p:cNvPr>
          <p:cNvSpPr/>
          <p:nvPr/>
        </p:nvSpPr>
        <p:spPr>
          <a:xfrm>
            <a:off x="3048000" y="6581001"/>
            <a:ext cx="6096000" cy="276999"/>
          </a:xfrm>
          <a:prstGeom prst="rect">
            <a:avLst/>
          </a:prstGeom>
        </p:spPr>
        <p:txBody>
          <a:bodyPr>
            <a:spAutoFit/>
          </a:bodyPr>
          <a:lstStyle/>
          <a:p>
            <a:pPr algn="ctr"/>
            <a:r>
              <a:rPr lang="en-US" altLang="zh-CN" sz="1200" b="1">
                <a:solidFill>
                  <a:srgbClr val="0033CC"/>
                </a:solidFill>
                <a:latin typeface="Arial" panose="020B0604020202020204" pitchFamily="34" charset="0"/>
                <a:cs typeface="Arial" panose="020B0604020202020204" pitchFamily="34" charset="0"/>
              </a:rPr>
              <a:t>https://www.nobelprize.org/prizes/medicine/1999/press-release/</a:t>
            </a:r>
            <a:endParaRPr lang="zh-CN" altLang="en-US" sz="1200" b="1" dirty="0">
              <a:solidFill>
                <a:srgbClr val="0033CC"/>
              </a:solidFill>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861B0E-4473-48E6-B7E5-2A2113D67C2B}"/>
              </a:ext>
            </a:extLst>
          </p:cNvPr>
          <p:cNvSpPr>
            <a:spLocks noGrp="1"/>
          </p:cNvSpPr>
          <p:nvPr>
            <p:ph type="title"/>
          </p:nvPr>
        </p:nvSpPr>
        <p:spPr/>
        <p:txBody>
          <a:bodyPr/>
          <a:lstStyle/>
          <a:p>
            <a:r>
              <a:rPr lang="en-US" altLang="zh-CN" dirty="0"/>
              <a:t>The Nobel Prize in Physiology or Medicine 1999</a:t>
            </a:r>
            <a:endParaRPr lang="zh-CN" altLang="en-US" dirty="0"/>
          </a:p>
        </p:txBody>
      </p:sp>
      <p:pic>
        <p:nvPicPr>
          <p:cNvPr id="3" name="图片 2">
            <a:extLst>
              <a:ext uri="{FF2B5EF4-FFF2-40B4-BE49-F238E27FC236}">
                <a16:creationId xmlns:a16="http://schemas.microsoft.com/office/drawing/2014/main" xmlns="" id="{819F0699-2409-4953-BE85-83CA7CAF2BE1}"/>
              </a:ext>
            </a:extLst>
          </p:cNvPr>
          <p:cNvPicPr>
            <a:picLocks noChangeAspect="1"/>
          </p:cNvPicPr>
          <p:nvPr/>
        </p:nvPicPr>
        <p:blipFill>
          <a:blip r:embed="rId2"/>
          <a:stretch>
            <a:fillRect/>
          </a:stretch>
        </p:blipFill>
        <p:spPr>
          <a:xfrm>
            <a:off x="1843466" y="1767171"/>
            <a:ext cx="2438095" cy="4542857"/>
          </a:xfrm>
          <a:prstGeom prst="rect">
            <a:avLst/>
          </a:prstGeom>
        </p:spPr>
      </p:pic>
      <p:sp>
        <p:nvSpPr>
          <p:cNvPr id="4" name="矩形 3">
            <a:extLst>
              <a:ext uri="{FF2B5EF4-FFF2-40B4-BE49-F238E27FC236}">
                <a16:creationId xmlns:a16="http://schemas.microsoft.com/office/drawing/2014/main" xmlns="" id="{82D6E0F8-1DAC-401E-A075-D646D1BDF45D}"/>
              </a:ext>
            </a:extLst>
          </p:cNvPr>
          <p:cNvSpPr/>
          <p:nvPr/>
        </p:nvSpPr>
        <p:spPr>
          <a:xfrm>
            <a:off x="5268841" y="2718837"/>
            <a:ext cx="6096000" cy="14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spcBef>
                <a:spcPct val="0"/>
              </a:spcBef>
            </a:pPr>
            <a:r>
              <a:rPr lang="en-US" altLang="zh-CN" sz="2000" b="1" dirty="0">
                <a:solidFill>
                  <a:srgbClr val="0000FF"/>
                </a:solidFill>
                <a:latin typeface="Arial" panose="020B0604020202020204" pitchFamily="34" charset="0"/>
                <a:ea typeface="微软雅黑" panose="020B0503020204020204" pitchFamily="34" charset="-122"/>
                <a:cs typeface="Arial" panose="020B0604020202020204" pitchFamily="34" charset="0"/>
              </a:rPr>
              <a:t> "for the discovery that proteins have intrinsic signals that govern their transport and localization in the cell."</a:t>
            </a:r>
            <a:endParaRPr lang="zh-CN" altLang="en-US" sz="2000" b="1" dirty="0">
              <a:solidFill>
                <a:srgbClr val="0000FF"/>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457543635"/>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内容占位符 2">
            <a:extLst>
              <a:ext uri="{FF2B5EF4-FFF2-40B4-BE49-F238E27FC236}">
                <a16:creationId xmlns:a16="http://schemas.microsoft.com/office/drawing/2014/main" xmlns="" id="{4D008524-74E2-4BAC-BEB9-FE6D66C6ED3B}"/>
              </a:ext>
            </a:extLst>
          </p:cNvPr>
          <p:cNvSpPr>
            <a:spLocks noGrp="1"/>
          </p:cNvSpPr>
          <p:nvPr>
            <p:ph idx="4294967295"/>
          </p:nvPr>
        </p:nvSpPr>
        <p:spPr>
          <a:xfrm>
            <a:off x="0" y="5954162"/>
            <a:ext cx="12192000" cy="836106"/>
          </a:xfrm>
        </p:spPr>
        <p:txBody>
          <a:bodyPr>
            <a:normAutofit fontScale="92500" lnSpcReduction="10000"/>
          </a:bodyPr>
          <a:lstStyle/>
          <a:p>
            <a:pPr marL="0" indent="0" algn="ctr">
              <a:lnSpc>
                <a:spcPct val="150000"/>
              </a:lnSpc>
              <a:buNone/>
            </a:pPr>
            <a:r>
              <a:rPr lang="zh-CN" altLang="en-US" sz="1800" dirty="0"/>
              <a:t>指导分泌性蛋白在粗面内质网上合成的决定因素包括：</a:t>
            </a:r>
            <a:r>
              <a:rPr lang="zh-CN" altLang="en-US" sz="1800" dirty="0">
                <a:solidFill>
                  <a:srgbClr val="0000FF"/>
                </a:solidFill>
              </a:rPr>
              <a:t>信号肽（</a:t>
            </a:r>
            <a:r>
              <a:rPr lang="en-US" altLang="zh-CN" sz="1800" dirty="0">
                <a:solidFill>
                  <a:srgbClr val="0000FF"/>
                </a:solidFill>
              </a:rPr>
              <a:t>signal peptide</a:t>
            </a:r>
            <a:r>
              <a:rPr lang="zh-CN" altLang="en-US" sz="1800" dirty="0">
                <a:solidFill>
                  <a:srgbClr val="0000FF"/>
                </a:solidFill>
              </a:rPr>
              <a:t>）；信号识别颗粒（</a:t>
            </a:r>
            <a:r>
              <a:rPr lang="en-US" altLang="zh-CN" sz="1800" dirty="0">
                <a:solidFill>
                  <a:srgbClr val="0000FF"/>
                </a:solidFill>
              </a:rPr>
              <a:t>signal recognition particle</a:t>
            </a:r>
            <a:r>
              <a:rPr lang="zh-CN" altLang="en-US" sz="1800" dirty="0">
                <a:solidFill>
                  <a:srgbClr val="0000FF"/>
                </a:solidFill>
              </a:rPr>
              <a:t>，</a:t>
            </a:r>
            <a:r>
              <a:rPr lang="en-US" altLang="zh-CN" sz="1800" dirty="0">
                <a:solidFill>
                  <a:srgbClr val="0000FF"/>
                </a:solidFill>
              </a:rPr>
              <a:t>SRP</a:t>
            </a:r>
            <a:r>
              <a:rPr lang="zh-CN" altLang="en-US" sz="1800" dirty="0">
                <a:solidFill>
                  <a:srgbClr val="0000FF"/>
                </a:solidFill>
              </a:rPr>
              <a:t>）；信号识别颗粒的受体（又称停泊蛋白，</a:t>
            </a:r>
            <a:r>
              <a:rPr lang="en-US" altLang="zh-CN" sz="1800" dirty="0">
                <a:solidFill>
                  <a:srgbClr val="0000FF"/>
                </a:solidFill>
              </a:rPr>
              <a:t>docking protein</a:t>
            </a:r>
            <a:r>
              <a:rPr lang="zh-CN" altLang="en-US" sz="1800" dirty="0">
                <a:solidFill>
                  <a:srgbClr val="0000FF"/>
                </a:solidFill>
              </a:rPr>
              <a:t>，</a:t>
            </a:r>
            <a:r>
              <a:rPr lang="en-US" altLang="zh-CN" sz="1800" dirty="0">
                <a:solidFill>
                  <a:srgbClr val="0000FF"/>
                </a:solidFill>
              </a:rPr>
              <a:t>DP</a:t>
            </a:r>
            <a:r>
              <a:rPr lang="zh-CN" altLang="en-US" sz="1800" dirty="0">
                <a:solidFill>
                  <a:srgbClr val="0000FF"/>
                </a:solidFill>
              </a:rPr>
              <a:t>）；移位子（</a:t>
            </a:r>
            <a:r>
              <a:rPr lang="en-US" altLang="zh-CN" sz="1800" dirty="0" err="1">
                <a:solidFill>
                  <a:srgbClr val="0000FF"/>
                </a:solidFill>
              </a:rPr>
              <a:t>translocon</a:t>
            </a:r>
            <a:r>
              <a:rPr lang="en-US" altLang="zh-CN" sz="1800" dirty="0">
                <a:solidFill>
                  <a:srgbClr val="0000FF"/>
                </a:solidFill>
              </a:rPr>
              <a:t>, </a:t>
            </a:r>
            <a:r>
              <a:rPr lang="zh-CN" altLang="en-US" sz="1800" dirty="0">
                <a:solidFill>
                  <a:srgbClr val="0000FF"/>
                </a:solidFill>
              </a:rPr>
              <a:t>或</a:t>
            </a:r>
            <a:r>
              <a:rPr lang="en-US" altLang="zh-CN" sz="1800" dirty="0">
                <a:solidFill>
                  <a:srgbClr val="0000FF"/>
                </a:solidFill>
              </a:rPr>
              <a:t>translocator</a:t>
            </a:r>
            <a:r>
              <a:rPr lang="zh-CN" altLang="en-US" sz="1800" dirty="0">
                <a:solidFill>
                  <a:srgbClr val="0000FF"/>
                </a:solidFill>
              </a:rPr>
              <a:t>）</a:t>
            </a:r>
          </a:p>
        </p:txBody>
      </p:sp>
      <p:pic>
        <p:nvPicPr>
          <p:cNvPr id="5" name="图片 5">
            <a:extLst>
              <a:ext uri="{FF2B5EF4-FFF2-40B4-BE49-F238E27FC236}">
                <a16:creationId xmlns:a16="http://schemas.microsoft.com/office/drawing/2014/main" xmlns="" id="{26149B54-FC75-406E-8F3A-49E1690AF16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888880" y="1257229"/>
            <a:ext cx="8414240"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xmlns="" id="{1A5198EB-4A78-44D5-ADC2-25D6299DAB8D}"/>
              </a:ext>
            </a:extLst>
          </p:cNvPr>
          <p:cNvSpPr>
            <a:spLocks noGrp="1"/>
          </p:cNvSpPr>
          <p:nvPr>
            <p:ph type="title"/>
          </p:nvPr>
        </p:nvSpPr>
        <p:spPr/>
        <p:txBody>
          <a:bodyPr/>
          <a:lstStyle/>
          <a:p>
            <a:r>
              <a:rPr lang="en-US" altLang="zh-CN" dirty="0"/>
              <a:t>1. </a:t>
            </a:r>
            <a:r>
              <a:rPr lang="zh-CN" altLang="en-US" dirty="0"/>
              <a:t>信号假说</a:t>
            </a:r>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xmlns="" id="{A273844B-6461-4E48-BCB4-548308244948}"/>
              </a:ext>
            </a:extLst>
          </p:cNvPr>
          <p:cNvSpPr>
            <a:spLocks noGrp="1"/>
          </p:cNvSpPr>
          <p:nvPr>
            <p:ph type="title"/>
          </p:nvPr>
        </p:nvSpPr>
        <p:spPr/>
        <p:txBody>
          <a:bodyPr/>
          <a:lstStyle/>
          <a:p>
            <a:pPr algn="l" eaLnBrk="1" hangingPunct="1"/>
            <a:r>
              <a:rPr lang="zh-CN" altLang="en-US" sz="2800" dirty="0"/>
              <a:t>（</a:t>
            </a:r>
            <a:r>
              <a:rPr lang="en-US" altLang="zh-CN" sz="2800" dirty="0"/>
              <a:t>1</a:t>
            </a:r>
            <a:r>
              <a:rPr lang="zh-CN" altLang="en-US" sz="2800" dirty="0"/>
              <a:t>）信号肽（</a:t>
            </a:r>
            <a:r>
              <a:rPr lang="en-US" altLang="zh-CN" sz="2800" dirty="0"/>
              <a:t>signal peptide</a:t>
            </a:r>
            <a:r>
              <a:rPr lang="zh-CN" altLang="en-US" sz="2800" dirty="0"/>
              <a:t>）</a:t>
            </a:r>
          </a:p>
        </p:txBody>
      </p:sp>
      <p:sp>
        <p:nvSpPr>
          <p:cNvPr id="13315" name="内容占位符 2">
            <a:extLst>
              <a:ext uri="{FF2B5EF4-FFF2-40B4-BE49-F238E27FC236}">
                <a16:creationId xmlns:a16="http://schemas.microsoft.com/office/drawing/2014/main" xmlns="" id="{F4EB070E-3E6B-47C2-A5D6-D99397BE38A2}"/>
              </a:ext>
            </a:extLst>
          </p:cNvPr>
          <p:cNvSpPr>
            <a:spLocks noGrp="1"/>
          </p:cNvSpPr>
          <p:nvPr>
            <p:ph idx="1"/>
          </p:nvPr>
        </p:nvSpPr>
        <p:spPr/>
        <p:txBody>
          <a:bodyPr>
            <a:noAutofit/>
          </a:bodyPr>
          <a:lstStyle/>
          <a:p>
            <a:pPr>
              <a:lnSpc>
                <a:spcPct val="150000"/>
              </a:lnSpc>
              <a:spcAft>
                <a:spcPts val="600"/>
              </a:spcAft>
            </a:pPr>
            <a:r>
              <a:rPr lang="zh-CN" altLang="en-US" sz="2000" dirty="0"/>
              <a:t>位于蛋白质的</a:t>
            </a:r>
            <a:r>
              <a:rPr lang="en-US" altLang="zh-CN" sz="2000" dirty="0"/>
              <a:t>N </a:t>
            </a:r>
            <a:r>
              <a:rPr lang="zh-CN" altLang="en-US" sz="2000" dirty="0"/>
              <a:t>端，一般由</a:t>
            </a:r>
            <a:r>
              <a:rPr lang="en-US" altLang="zh-CN" sz="2000" dirty="0"/>
              <a:t>16</a:t>
            </a:r>
            <a:r>
              <a:rPr lang="zh-CN" altLang="en-US" sz="2000" dirty="0"/>
              <a:t>～</a:t>
            </a:r>
            <a:r>
              <a:rPr lang="en-US" altLang="zh-CN" sz="2000" dirty="0"/>
              <a:t>26 </a:t>
            </a:r>
            <a:r>
              <a:rPr lang="zh-CN" altLang="en-US" sz="2000" dirty="0"/>
              <a:t>个残基组成；似乎没有严格的专一性</a:t>
            </a:r>
            <a:endParaRPr lang="en-US" altLang="zh-CN" sz="2000" dirty="0"/>
          </a:p>
          <a:p>
            <a:pPr>
              <a:lnSpc>
                <a:spcPct val="150000"/>
              </a:lnSpc>
              <a:spcAft>
                <a:spcPts val="600"/>
              </a:spcAft>
            </a:pPr>
            <a:r>
              <a:rPr lang="zh-CN" altLang="en-US" sz="2000" dirty="0"/>
              <a:t>包括</a:t>
            </a:r>
            <a:r>
              <a:rPr lang="zh-CN" altLang="en-US" sz="2000" b="1" u="sng" dirty="0">
                <a:solidFill>
                  <a:srgbClr val="0000FF"/>
                </a:solidFill>
              </a:rPr>
              <a:t>疏水核心区</a:t>
            </a:r>
            <a:r>
              <a:rPr lang="zh-CN" altLang="en-US" sz="2000" dirty="0"/>
              <a:t>、</a:t>
            </a:r>
            <a:r>
              <a:rPr lang="zh-CN" altLang="en-US" sz="2000" b="1" u="sng" dirty="0">
                <a:solidFill>
                  <a:srgbClr val="0000FF"/>
                </a:solidFill>
              </a:rPr>
              <a:t>信号肽的</a:t>
            </a:r>
            <a:r>
              <a:rPr lang="en-US" altLang="zh-CN" sz="2000" b="1" u="sng" dirty="0">
                <a:solidFill>
                  <a:srgbClr val="0000FF"/>
                </a:solidFill>
              </a:rPr>
              <a:t>C-</a:t>
            </a:r>
            <a:r>
              <a:rPr lang="zh-CN" altLang="en-US" sz="2000" b="1" u="sng" dirty="0">
                <a:solidFill>
                  <a:srgbClr val="0000FF"/>
                </a:solidFill>
              </a:rPr>
              <a:t>端</a:t>
            </a:r>
            <a:r>
              <a:rPr lang="zh-CN" altLang="en-US" sz="2000" dirty="0"/>
              <a:t>和</a:t>
            </a:r>
            <a:r>
              <a:rPr lang="en-US" altLang="zh-CN" sz="2000" b="1" u="sng" dirty="0">
                <a:solidFill>
                  <a:srgbClr val="0000FF"/>
                </a:solidFill>
              </a:rPr>
              <a:t>N-</a:t>
            </a:r>
            <a:r>
              <a:rPr lang="zh-CN" altLang="en-US" sz="2000" b="1" u="sng" dirty="0">
                <a:solidFill>
                  <a:srgbClr val="0000FF"/>
                </a:solidFill>
              </a:rPr>
              <a:t>端</a:t>
            </a:r>
            <a:r>
              <a:rPr lang="zh-CN" altLang="en-US" sz="2000" dirty="0"/>
              <a:t>等</a:t>
            </a:r>
            <a:r>
              <a:rPr lang="en-US" altLang="zh-CN" sz="2000" dirty="0"/>
              <a:t>3 </a:t>
            </a:r>
            <a:r>
              <a:rPr lang="zh-CN" altLang="en-US" sz="2000" dirty="0"/>
              <a:t>部分</a:t>
            </a:r>
            <a:endParaRPr lang="en-US" altLang="zh-CN" sz="2000" dirty="0"/>
          </a:p>
          <a:p>
            <a:pPr>
              <a:lnSpc>
                <a:spcPct val="150000"/>
              </a:lnSpc>
              <a:spcAft>
                <a:spcPts val="600"/>
              </a:spcAft>
            </a:pPr>
            <a:r>
              <a:rPr lang="zh-CN" altLang="en-US" sz="2000" dirty="0"/>
              <a:t>原核细胞某些分泌性蛋白的</a:t>
            </a:r>
            <a:r>
              <a:rPr lang="en-US" altLang="zh-CN" sz="2000" dirty="0"/>
              <a:t>N </a:t>
            </a:r>
            <a:r>
              <a:rPr lang="zh-CN" altLang="en-US" sz="2000" dirty="0"/>
              <a:t>端也具有信号序列</a:t>
            </a:r>
          </a:p>
        </p:txBody>
      </p:sp>
      <p:pic>
        <p:nvPicPr>
          <p:cNvPr id="13316" name="Picture 2" descr="imagepage1">
            <a:extLst>
              <a:ext uri="{FF2B5EF4-FFF2-40B4-BE49-F238E27FC236}">
                <a16:creationId xmlns:a16="http://schemas.microsoft.com/office/drawing/2014/main" xmlns="" id="{50D2624D-EB23-4454-9191-8DB58204430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31152" y="3280869"/>
            <a:ext cx="8129695"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xmlns="" id="{EBBB7E62-FCA9-48B9-B682-B4FFA377E4EE}"/>
              </a:ext>
            </a:extLst>
          </p:cNvPr>
          <p:cNvSpPr/>
          <p:nvPr/>
        </p:nvSpPr>
        <p:spPr>
          <a:xfrm>
            <a:off x="564583" y="6096873"/>
            <a:ext cx="11062834"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6-1 </a:t>
            </a:r>
            <a:r>
              <a:rPr lang="zh-CN" altLang="en-US" sz="1600" b="1" dirty="0">
                <a:solidFill>
                  <a:srgbClr val="0033CC"/>
                </a:solidFill>
                <a:latin typeface="Arial" panose="020B0604020202020204" pitchFamily="34" charset="0"/>
                <a:ea typeface="微软雅黑" panose="020B0503020204020204" pitchFamily="34" charset="-122"/>
              </a:rPr>
              <a:t>信号肽的一级结构序列</a:t>
            </a:r>
          </a:p>
          <a:p>
            <a:pPr algn="ctr">
              <a:lnSpc>
                <a:spcPts val="2400"/>
              </a:lnSpc>
            </a:pPr>
            <a:r>
              <a:rPr lang="zh-CN" altLang="en-US" sz="1400" dirty="0">
                <a:latin typeface="Arial" panose="020B0604020202020204" pitchFamily="34" charset="0"/>
                <a:ea typeface="微软雅黑" panose="020B0503020204020204" pitchFamily="34" charset="-122"/>
              </a:rPr>
              <a:t>以血清白蛋白和</a:t>
            </a:r>
            <a:r>
              <a:rPr lang="en-US" altLang="zh-CN" sz="1400" dirty="0">
                <a:latin typeface="Arial" panose="020B0604020202020204" pitchFamily="34" charset="0"/>
                <a:ea typeface="微软雅黑" panose="020B0503020204020204" pitchFamily="34" charset="-122"/>
              </a:rPr>
              <a:t>HIV-1 </a:t>
            </a:r>
            <a:r>
              <a:rPr lang="zh-CN" altLang="en-US" sz="1400" dirty="0">
                <a:latin typeface="Arial" panose="020B0604020202020204" pitchFamily="34" charset="0"/>
                <a:ea typeface="微软雅黑" panose="020B0503020204020204" pitchFamily="34" charset="-122"/>
              </a:rPr>
              <a:t>型病毒的糖蛋白</a:t>
            </a:r>
            <a:r>
              <a:rPr lang="en-US" altLang="zh-CN" sz="1400" dirty="0">
                <a:latin typeface="Arial" panose="020B0604020202020204" pitchFamily="34" charset="0"/>
                <a:ea typeface="微软雅黑" panose="020B0503020204020204" pitchFamily="34" charset="-122"/>
              </a:rPr>
              <a:t>gp160 </a:t>
            </a:r>
            <a:r>
              <a:rPr lang="zh-CN" altLang="en-US" sz="1400" dirty="0">
                <a:latin typeface="Arial" panose="020B0604020202020204" pitchFamily="34" charset="0"/>
                <a:ea typeface="微软雅黑" panose="020B0503020204020204" pitchFamily="34" charset="-122"/>
              </a:rPr>
              <a:t>信号肽为例，显示出两者信号肽一级序列分别由疏水核心、</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端和</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端三个区域构成</a:t>
            </a: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xmlns="" id="{8EAE6BAA-E273-4EB6-88AC-AD241976BAE8}"/>
              </a:ext>
            </a:extLst>
          </p:cNvPr>
          <p:cNvSpPr>
            <a:spLocks noGrp="1"/>
          </p:cNvSpPr>
          <p:nvPr>
            <p:ph type="title"/>
          </p:nvPr>
        </p:nvSpPr>
        <p:spPr/>
        <p:txBody>
          <a:bodyPr/>
          <a:lstStyle/>
          <a:p>
            <a:pPr algn="l" eaLnBrk="1" hangingPunct="1"/>
            <a:r>
              <a:rPr lang="zh-CN" altLang="en-US" sz="2800"/>
              <a:t>（</a:t>
            </a:r>
            <a:r>
              <a:rPr lang="en-US" altLang="zh-CN" sz="2800"/>
              <a:t>2</a:t>
            </a:r>
            <a:r>
              <a:rPr lang="zh-CN" altLang="en-US" sz="2800"/>
              <a:t>）信号识别颗粒（</a:t>
            </a:r>
            <a:r>
              <a:rPr lang="en-US" altLang="zh-CN" sz="2800"/>
              <a:t>SRP</a:t>
            </a:r>
            <a:r>
              <a:rPr lang="zh-CN" altLang="en-US" sz="2800"/>
              <a:t>）</a:t>
            </a:r>
            <a:endParaRPr lang="zh-CN" altLang="en-US"/>
          </a:p>
        </p:txBody>
      </p:sp>
      <p:sp>
        <p:nvSpPr>
          <p:cNvPr id="15363" name="内容占位符 2">
            <a:extLst>
              <a:ext uri="{FF2B5EF4-FFF2-40B4-BE49-F238E27FC236}">
                <a16:creationId xmlns:a16="http://schemas.microsoft.com/office/drawing/2014/main" xmlns="" id="{E96D0232-C706-429B-8EF4-4BE8AE048E11}"/>
              </a:ext>
            </a:extLst>
          </p:cNvPr>
          <p:cNvSpPr>
            <a:spLocks noGrp="1"/>
          </p:cNvSpPr>
          <p:nvPr>
            <p:ph idx="1"/>
          </p:nvPr>
        </p:nvSpPr>
        <p:spPr/>
        <p:txBody>
          <a:bodyPr>
            <a:normAutofit/>
          </a:bodyPr>
          <a:lstStyle/>
          <a:p>
            <a:pPr eaLnBrk="1" hangingPunct="1">
              <a:lnSpc>
                <a:spcPct val="150000"/>
              </a:lnSpc>
            </a:pPr>
            <a:r>
              <a:rPr lang="zh-CN" altLang="en-US" sz="2000" dirty="0"/>
              <a:t>由</a:t>
            </a:r>
            <a:r>
              <a:rPr lang="en-US" altLang="zh-CN" sz="2000" dirty="0"/>
              <a:t>6 </a:t>
            </a:r>
            <a:r>
              <a:rPr lang="zh-CN" altLang="en-US" sz="2000" dirty="0"/>
              <a:t>种不同的蛋白质和一个由</a:t>
            </a:r>
            <a:r>
              <a:rPr lang="en-US" altLang="zh-CN" sz="2000" dirty="0"/>
              <a:t>300 </a:t>
            </a:r>
            <a:r>
              <a:rPr lang="zh-CN" altLang="en-US" sz="2000" dirty="0"/>
              <a:t>个核苷酸组成的 </a:t>
            </a:r>
            <a:r>
              <a:rPr lang="en-US" altLang="zh-CN" sz="2000" dirty="0"/>
              <a:t>7S RNA </a:t>
            </a:r>
            <a:r>
              <a:rPr lang="zh-CN" altLang="en-US" sz="2000" dirty="0"/>
              <a:t>结合组成的一种</a:t>
            </a:r>
            <a:r>
              <a:rPr lang="zh-CN" altLang="en-US" sz="2000" b="1" dirty="0">
                <a:solidFill>
                  <a:srgbClr val="0033CC"/>
                </a:solidFill>
              </a:rPr>
              <a:t>核糖核蛋白复合体</a:t>
            </a:r>
            <a:endParaRPr lang="en-US" altLang="zh-CN" sz="2000" b="1" dirty="0">
              <a:solidFill>
                <a:srgbClr val="0033CC"/>
              </a:solidFill>
            </a:endParaRPr>
          </a:p>
          <a:p>
            <a:pPr>
              <a:lnSpc>
                <a:spcPct val="150000"/>
              </a:lnSpc>
            </a:pPr>
            <a:r>
              <a:rPr lang="zh-CN" altLang="en-US" sz="2000" dirty="0"/>
              <a:t>通常</a:t>
            </a:r>
            <a:r>
              <a:rPr lang="zh-CN" altLang="en-US" sz="2000" b="1" dirty="0">
                <a:solidFill>
                  <a:srgbClr val="0033CC"/>
                </a:solidFill>
              </a:rPr>
              <a:t>存在于细胞质基质</a:t>
            </a:r>
            <a:r>
              <a:rPr lang="zh-CN" altLang="en-US" sz="2000" dirty="0"/>
              <a:t>中；既可</a:t>
            </a:r>
            <a:r>
              <a:rPr lang="zh-CN" altLang="en-US" sz="2000" b="1" dirty="0">
                <a:solidFill>
                  <a:srgbClr val="0033CC"/>
                </a:solidFill>
              </a:rPr>
              <a:t>与新生肽信号序列</a:t>
            </a:r>
            <a:r>
              <a:rPr lang="zh-CN" altLang="en-US" sz="2000" dirty="0"/>
              <a:t>和</a:t>
            </a:r>
            <a:r>
              <a:rPr lang="zh-CN" altLang="en-US" sz="2000" b="1" dirty="0">
                <a:solidFill>
                  <a:srgbClr val="0033CC"/>
                </a:solidFill>
              </a:rPr>
              <a:t>核糖体大亚基结合</a:t>
            </a:r>
            <a:r>
              <a:rPr lang="zh-CN" altLang="en-US" sz="2000" dirty="0"/>
              <a:t>，又可与内质网膜上</a:t>
            </a:r>
            <a:r>
              <a:rPr lang="en-US" altLang="zh-CN" sz="2000" b="1" dirty="0">
                <a:solidFill>
                  <a:srgbClr val="0033CC"/>
                </a:solidFill>
              </a:rPr>
              <a:t>SRP </a:t>
            </a:r>
            <a:r>
              <a:rPr lang="zh-CN" altLang="en-US" sz="2000" b="1" dirty="0">
                <a:solidFill>
                  <a:srgbClr val="0033CC"/>
                </a:solidFill>
              </a:rPr>
              <a:t>受体结合</a:t>
            </a:r>
            <a:endParaRPr lang="en-US" altLang="zh-CN" sz="2000" b="1" dirty="0">
              <a:solidFill>
                <a:srgbClr val="0033CC"/>
              </a:solidFill>
            </a:endParaRPr>
          </a:p>
          <a:p>
            <a:pPr eaLnBrk="1" hangingPunct="1">
              <a:lnSpc>
                <a:spcPct val="150000"/>
              </a:lnSpc>
            </a:pPr>
            <a:endParaRPr lang="zh-CN" altLang="en-US" sz="2000" dirty="0"/>
          </a:p>
        </p:txBody>
      </p:sp>
      <p:pic>
        <p:nvPicPr>
          <p:cNvPr id="15364" name="Picture 2" descr="imagepage2">
            <a:extLst>
              <a:ext uri="{FF2B5EF4-FFF2-40B4-BE49-F238E27FC236}">
                <a16:creationId xmlns:a16="http://schemas.microsoft.com/office/drawing/2014/main" xmlns="" id="{B4D498CB-3F1B-4926-9127-5B4C42CE901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25756" y="2971365"/>
            <a:ext cx="7140489"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55118307-392D-4313-AD50-C7A3836F4620}"/>
              </a:ext>
            </a:extLst>
          </p:cNvPr>
          <p:cNvSpPr/>
          <p:nvPr/>
        </p:nvSpPr>
        <p:spPr>
          <a:xfrm>
            <a:off x="1580148" y="5819367"/>
            <a:ext cx="9031705"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6-2 </a:t>
            </a:r>
            <a:r>
              <a:rPr lang="zh-CN" altLang="en-US" sz="1600" b="1" dirty="0">
                <a:solidFill>
                  <a:srgbClr val="0033CC"/>
                </a:solidFill>
                <a:latin typeface="Arial" panose="020B0604020202020204" pitchFamily="34" charset="0"/>
                <a:ea typeface="微软雅黑" panose="020B0503020204020204" pitchFamily="34" charset="-122"/>
              </a:rPr>
              <a:t>信号识别颗粒（</a:t>
            </a:r>
            <a:r>
              <a:rPr lang="en-US" altLang="zh-CN" sz="1600" b="1" dirty="0">
                <a:solidFill>
                  <a:srgbClr val="0033CC"/>
                </a:solidFill>
                <a:latin typeface="Arial" panose="020B0604020202020204" pitchFamily="34" charset="0"/>
                <a:ea typeface="微软雅黑" panose="020B0503020204020204" pitchFamily="34" charset="-122"/>
              </a:rPr>
              <a:t>SRP</a:t>
            </a:r>
            <a:r>
              <a:rPr lang="zh-CN" altLang="en-US" sz="1600" b="1" dirty="0">
                <a:solidFill>
                  <a:srgbClr val="0033CC"/>
                </a:solidFill>
                <a:latin typeface="Arial" panose="020B0604020202020204" pitchFamily="34" charset="0"/>
                <a:ea typeface="微软雅黑" panose="020B0503020204020204" pitchFamily="34" charset="-122"/>
              </a:rPr>
              <a:t>）的结构示意图</a:t>
            </a:r>
          </a:p>
          <a:p>
            <a:pPr algn="ctr">
              <a:lnSpc>
                <a:spcPts val="2400"/>
              </a:lnSpc>
            </a:pPr>
            <a:r>
              <a:rPr lang="zh-CN" altLang="en-US" sz="1400" dirty="0">
                <a:latin typeface="Arial" panose="020B0604020202020204" pitchFamily="34" charset="0"/>
                <a:ea typeface="微软雅黑" panose="020B0503020204020204" pitchFamily="34" charset="-122"/>
              </a:rPr>
              <a:t>含有两个结构域，</a:t>
            </a:r>
            <a:r>
              <a:rPr lang="en-US" altLang="zh-CN" sz="1400" dirty="0">
                <a:latin typeface="Arial" panose="020B0604020202020204" pitchFamily="34" charset="0"/>
                <a:ea typeface="微软雅黑" panose="020B0503020204020204" pitchFamily="34" charset="-122"/>
              </a:rPr>
              <a:t>P54 </a:t>
            </a:r>
            <a:r>
              <a:rPr lang="zh-CN" altLang="en-US" sz="1400" dirty="0">
                <a:latin typeface="Arial" panose="020B0604020202020204" pitchFamily="34" charset="0"/>
                <a:ea typeface="微软雅黑" panose="020B0503020204020204" pitchFamily="34" charset="-122"/>
              </a:rPr>
              <a:t>蛋白是一种包含成簇甲硫氨酸残基的</a:t>
            </a:r>
            <a:r>
              <a:rPr lang="en-US" altLang="zh-CN" sz="1400" dirty="0">
                <a:latin typeface="Arial" panose="020B0604020202020204" pitchFamily="34" charset="0"/>
                <a:ea typeface="微软雅黑" panose="020B0503020204020204" pitchFamily="34" charset="-122"/>
              </a:rPr>
              <a:t>GTP</a:t>
            </a:r>
            <a:r>
              <a:rPr lang="zh-CN" altLang="en-US" sz="1400" dirty="0">
                <a:latin typeface="Arial" panose="020B0604020202020204" pitchFamily="34" charset="0"/>
                <a:ea typeface="微软雅黑" panose="020B0503020204020204" pitchFamily="34" charset="-122"/>
              </a:rPr>
              <a:t>酶，甲硫氨酸侧链与信号肽的疏水核心结合；当</a:t>
            </a:r>
            <a:r>
              <a:rPr lang="en-US" altLang="zh-CN" sz="1400" dirty="0">
                <a:latin typeface="Arial" panose="020B0604020202020204" pitchFamily="34" charset="0"/>
                <a:ea typeface="微软雅黑" panose="020B0503020204020204" pitchFamily="34" charset="-122"/>
              </a:rPr>
              <a:t>SRP </a:t>
            </a:r>
            <a:r>
              <a:rPr lang="zh-CN" altLang="en-US" sz="1400" dirty="0">
                <a:latin typeface="Arial" panose="020B0604020202020204" pitchFamily="34" charset="0"/>
                <a:ea typeface="微软雅黑" panose="020B0503020204020204" pitchFamily="34" charset="-122"/>
              </a:rPr>
              <a:t>与信号肽结合后，</a:t>
            </a:r>
            <a:r>
              <a:rPr lang="en-US" altLang="zh-CN" sz="1400" dirty="0">
                <a:latin typeface="Arial" panose="020B0604020202020204" pitchFamily="34" charset="0"/>
                <a:ea typeface="微软雅黑" panose="020B0503020204020204" pitchFamily="34" charset="-122"/>
              </a:rPr>
              <a:t>SRP </a:t>
            </a:r>
            <a:r>
              <a:rPr lang="zh-CN" altLang="en-US" sz="1400" dirty="0">
                <a:latin typeface="Arial" panose="020B0604020202020204" pitchFamily="34" charset="0"/>
                <a:ea typeface="微软雅黑" panose="020B0503020204020204" pitchFamily="34" charset="-122"/>
              </a:rPr>
              <a:t>的</a:t>
            </a:r>
            <a:r>
              <a:rPr lang="en-US" altLang="zh-CN" sz="1400" dirty="0">
                <a:latin typeface="Arial" panose="020B0604020202020204" pitchFamily="34" charset="0"/>
                <a:ea typeface="微软雅黑" panose="020B0503020204020204" pitchFamily="34" charset="-122"/>
              </a:rPr>
              <a:t>P9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P14 </a:t>
            </a:r>
            <a:r>
              <a:rPr lang="zh-CN" altLang="en-US" sz="1400" dirty="0">
                <a:latin typeface="Arial" panose="020B0604020202020204" pitchFamily="34" charset="0"/>
                <a:ea typeface="微软雅黑" panose="020B0503020204020204" pitchFamily="34" charset="-122"/>
              </a:rPr>
              <a:t>蛋白复合体阻断新生肽链的翻译</a:t>
            </a:r>
          </a:p>
        </p:txBody>
      </p:sp>
    </p:spTree>
  </p:cSld>
  <p:clrMapOvr>
    <a:masterClrMapping/>
  </p:clrMapOvr>
  <p:transition spd="slow">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5933</Words>
  <Application>Microsoft Office PowerPoint</Application>
  <PresentationFormat>自定义</PresentationFormat>
  <Paragraphs>264</Paragraphs>
  <Slides>49</Slides>
  <Notes>36</Notes>
  <HiddenSlides>0</HiddenSlides>
  <MMClips>0</MMClips>
  <ScaleCrop>false</ScaleCrop>
  <HeadingPairs>
    <vt:vector size="4" baseType="variant">
      <vt:variant>
        <vt:lpstr>主题</vt:lpstr>
      </vt:variant>
      <vt:variant>
        <vt:i4>1</vt:i4>
      </vt:variant>
      <vt:variant>
        <vt:lpstr>幻灯片标题</vt:lpstr>
      </vt:variant>
      <vt:variant>
        <vt:i4>49</vt:i4>
      </vt:variant>
    </vt:vector>
  </HeadingPairs>
  <TitlesOfParts>
    <vt:vector size="50" baseType="lpstr">
      <vt:lpstr>Office 主题​​</vt:lpstr>
      <vt:lpstr>PowerPoint 演示文稿</vt:lpstr>
      <vt:lpstr>PowerPoint 演示文稿</vt:lpstr>
      <vt:lpstr>PowerPoint 演示文稿</vt:lpstr>
      <vt:lpstr>蛋白质的靶向转运（protein targeting）或蛋白质分选（protein sorting）</vt:lpstr>
      <vt:lpstr>一、信号假说与蛋白质分选信号</vt:lpstr>
      <vt:lpstr>The Nobel Prize in Physiology or Medicine 1999</vt:lpstr>
      <vt:lpstr>1. 信号假说</vt:lpstr>
      <vt:lpstr>（1）信号肽（signal peptide）</vt:lpstr>
      <vt:lpstr>（2）信号识别颗粒（SRP）</vt:lpstr>
      <vt:lpstr>（3）SRP 受体（Signal Recognition Particle Receptor）</vt:lpstr>
      <vt:lpstr>蛋白质翻译过程与SRP、DP和微粒体的关系</vt:lpstr>
      <vt:lpstr>在非细胞系统中蛋白质的翻译过程与SRP、DP 和微粒体的关系</vt:lpstr>
      <vt:lpstr>（4）分泌性蛋白的合成与共翻译转运过程</vt:lpstr>
      <vt:lpstr>分泌性蛋白的合成与其共翻译转运</vt:lpstr>
      <vt:lpstr>分泌性蛋白的合成与其共翻译转运</vt:lpstr>
      <vt:lpstr>Sec61 Protein Translocator</vt:lpstr>
      <vt:lpstr>（5）内质网膜整合蛋白的信号序列</vt:lpstr>
      <vt:lpstr>Classes of ER membrane proteins</vt:lpstr>
      <vt:lpstr>内质网膜整合蛋白的拓扑学类型 </vt:lpstr>
      <vt:lpstr>整合膜蛋白的合成——单次跨膜</vt:lpstr>
      <vt:lpstr>整合膜蛋白的合成——单次跨膜</vt:lpstr>
      <vt:lpstr>整合膜蛋白的合成——多次跨膜</vt:lpstr>
      <vt:lpstr>2. 蛋白质分选信号序列</vt:lpstr>
      <vt:lpstr>2. 蛋白质分选信号序列（signal sequence）</vt:lpstr>
      <vt:lpstr>二、蛋白质分选转运的基本途径与类型</vt:lpstr>
      <vt:lpstr>真核细胞蛋白质分选的主要途径与类型</vt:lpstr>
      <vt:lpstr>PowerPoint 演示文稿</vt:lpstr>
      <vt:lpstr>The Nobel Prize in Physiology or Medicine 2013</vt:lpstr>
      <vt:lpstr>James E. Rothman</vt:lpstr>
      <vt:lpstr>Randy W. Schekman</vt:lpstr>
      <vt:lpstr>Thomas C. Südhof</vt:lpstr>
      <vt:lpstr>一、膜泡运输概述：大分子和颗粒物质被运输时并不直接穿过细胞膜，都是由膜包围形成膜泡，通过一系列膜囊泡的形成和融合来完成转运的过程，故称为膜泡运输。</vt:lpstr>
      <vt:lpstr>三种不同类型的包被膜泡</vt:lpstr>
      <vt:lpstr>蛋白质转运中涉及的3 种包被膜泡的特征比较</vt:lpstr>
      <vt:lpstr>PowerPoint 演示文稿</vt:lpstr>
      <vt:lpstr>COPⅡ包被膜泡的去装配</vt:lpstr>
      <vt:lpstr>PowerPoint 演示文稿</vt:lpstr>
      <vt:lpstr>三、COP I 包被膜泡的装配及运输</vt:lpstr>
      <vt:lpstr>四、网格蛋白/接头蛋白包被膜泡的装配与运输</vt:lpstr>
      <vt:lpstr>网格蛋白及其包被膜泡的形成</vt:lpstr>
      <vt:lpstr>胞吞过程中网格蛋白/接头蛋白包被膜泡的装配</vt:lpstr>
      <vt:lpstr>发动蛋白在网格蛋白包被膜泡形成中的作用</vt:lpstr>
      <vt:lpstr>五、转运泡与靶膜的锚定与融合</vt:lpstr>
      <vt:lpstr>1. Rab蛋白参与转运膜泡与靶膜的识别与锚定</vt:lpstr>
      <vt:lpstr>Rab 蛋白参与膜泡的锚定</vt:lpstr>
      <vt:lpstr>Rab蛋白在膜泡运输中的作用</vt:lpstr>
      <vt:lpstr>2. SNARE配对是介导转运膜泡与靶膜融合的主要机制</vt:lpstr>
      <vt:lpstr>供体膜和靶膜之间膜泡的锚定与融合模式</vt:lpstr>
      <vt:lpstr>PowerPoint 演示文稿</vt:lpstr>
    </vt:vector>
  </TitlesOfParts>
  <Company>hbnubio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第06章 蛋白质分选与膜泡运输</dc:title>
  <dc:subject>细胞生物学(第5版）</dc:subject>
  <dc:creator>wangwd</dc:creator>
  <cp:lastModifiedBy>CAO-QI</cp:lastModifiedBy>
  <cp:revision>133</cp:revision>
  <dcterms:created xsi:type="dcterms:W3CDTF">2018-05-05T03:53:28Z</dcterms:created>
  <dcterms:modified xsi:type="dcterms:W3CDTF">2021-04-02T04:57:08Z</dcterms:modified>
</cp:coreProperties>
</file>